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434" r:id="rId2"/>
    <p:sldId id="436" r:id="rId3"/>
    <p:sldId id="427" r:id="rId4"/>
    <p:sldId id="269" r:id="rId5"/>
    <p:sldId id="276" r:id="rId6"/>
    <p:sldId id="280" r:id="rId7"/>
    <p:sldId id="429" r:id="rId8"/>
    <p:sldId id="438" r:id="rId9"/>
    <p:sldId id="431" r:id="rId10"/>
    <p:sldId id="305" r:id="rId11"/>
    <p:sldId id="266" r:id="rId12"/>
    <p:sldId id="432" r:id="rId13"/>
    <p:sldId id="433" r:id="rId14"/>
    <p:sldId id="270" r:id="rId15"/>
    <p:sldId id="297" r:id="rId16"/>
    <p:sldId id="437" r:id="rId17"/>
    <p:sldId id="262" r:id="rId18"/>
    <p:sldId id="258"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53"/>
    <p:restoredTop sz="94694"/>
  </p:normalViewPr>
  <p:slideViewPr>
    <p:cSldViewPr snapToGrid="0" snapToObjects="1">
      <p:cViewPr varScale="1">
        <p:scale>
          <a:sx n="113" d="100"/>
          <a:sy n="113" d="100"/>
        </p:scale>
        <p:origin x="184" y="35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C98A29-940D-CC4B-A5DB-8A487FC5E3C6}" type="datetimeFigureOut">
              <a:rPr lang="en-US" smtClean="0"/>
              <a:t>3/30/22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117D1D-26F3-2F48-A1D1-FF507C9A3CC6}" type="slidenum">
              <a:rPr lang="en-US" smtClean="0"/>
              <a:t>‹#›</a:t>
            </a:fld>
            <a:endParaRPr lang="en-US" dirty="0"/>
          </a:p>
        </p:txBody>
      </p:sp>
    </p:spTree>
    <p:extLst>
      <p:ext uri="{BB962C8B-B14F-4D97-AF65-F5344CB8AC3E}">
        <p14:creationId xmlns:p14="http://schemas.microsoft.com/office/powerpoint/2010/main" val="11084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751DE8-19D2-CF48-9484-7A9BBF7A1CAC}" type="slidenum">
              <a:rPr lang="en-US" smtClean="0"/>
              <a:t>3</a:t>
            </a:fld>
            <a:endParaRPr lang="en-US" dirty="0"/>
          </a:p>
        </p:txBody>
      </p:sp>
    </p:spTree>
    <p:extLst>
      <p:ext uri="{BB962C8B-B14F-4D97-AF65-F5344CB8AC3E}">
        <p14:creationId xmlns:p14="http://schemas.microsoft.com/office/powerpoint/2010/main" val="1681862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Slide Image Placeholder 1"/>
          <p:cNvSpPr>
            <a:spLocks noGrp="1" noRot="1" noChangeAspect="1"/>
          </p:cNvSpPr>
          <p:nvPr>
            <p:ph type="sldImg"/>
          </p:nvPr>
        </p:nvSpPr>
        <p:spPr bwMode="auto">
          <a:noFill/>
          <a:ln>
            <a:solidFill>
              <a:srgbClr val="000000"/>
            </a:solidFill>
            <a:miter lim="800000"/>
            <a:headEnd/>
            <a:tailEnd/>
          </a:ln>
        </p:spPr>
      </p:sp>
      <p:sp>
        <p:nvSpPr>
          <p:cNvPr id="491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ea typeface="ＭＳ Ｐゴシック" pitchFamily="4" charset="-128"/>
              <a:cs typeface="ＭＳ Ｐゴシック" pitchFamily="4" charset="-128"/>
            </a:endParaRPr>
          </a:p>
        </p:txBody>
      </p:sp>
      <p:sp>
        <p:nvSpPr>
          <p:cNvPr id="491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386FEE9-1E9B-8643-833E-ED8A798DC9DA}" type="slidenum">
              <a:rPr lang="en-US" smtClean="0">
                <a:latin typeface="Papyrus" pitchFamily="4" charset="0"/>
                <a:ea typeface="ヒラギノ角ゴ ProN W3" pitchFamily="4" charset="-128"/>
                <a:cs typeface="ヒラギノ角ゴ ProN W3" pitchFamily="4" charset="-128"/>
                <a:sym typeface="Papyrus" pitchFamily="4" charset="0"/>
              </a:rPr>
              <a:pPr/>
              <a:t>5</a:t>
            </a:fld>
            <a:endParaRPr lang="en-US" dirty="0">
              <a:latin typeface="Papyrus" pitchFamily="4" charset="0"/>
              <a:ea typeface="ヒラギノ角ゴ ProN W3" pitchFamily="4" charset="-128"/>
              <a:cs typeface="ヒラギノ角ゴ ProN W3" pitchFamily="4" charset="-128"/>
              <a:sym typeface="Papyrus" pitchFamily="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17D1D-26F3-2F48-A1D1-FF507C9A3CC6}" type="slidenum">
              <a:rPr lang="en-US" smtClean="0"/>
              <a:t>6</a:t>
            </a:fld>
            <a:endParaRPr lang="en-US" dirty="0"/>
          </a:p>
        </p:txBody>
      </p:sp>
    </p:spTree>
    <p:extLst>
      <p:ext uri="{BB962C8B-B14F-4D97-AF65-F5344CB8AC3E}">
        <p14:creationId xmlns:p14="http://schemas.microsoft.com/office/powerpoint/2010/main" val="50350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117D1D-26F3-2F48-A1D1-FF507C9A3CC6}" type="slidenum">
              <a:rPr lang="en-US" smtClean="0"/>
              <a:t>7</a:t>
            </a:fld>
            <a:endParaRPr lang="en-US" dirty="0"/>
          </a:p>
        </p:txBody>
      </p:sp>
    </p:spTree>
    <p:extLst>
      <p:ext uri="{BB962C8B-B14F-4D97-AF65-F5344CB8AC3E}">
        <p14:creationId xmlns:p14="http://schemas.microsoft.com/office/powerpoint/2010/main" val="2982841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E6D3-1C50-B34A-80CC-17D9CF9E45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AE4D5FB-CD69-6842-B7B7-2DCB0EE15F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9396F0-CF1F-C248-9C76-0E3405D25700}"/>
              </a:ext>
            </a:extLst>
          </p:cNvPr>
          <p:cNvSpPr>
            <a:spLocks noGrp="1"/>
          </p:cNvSpPr>
          <p:nvPr>
            <p:ph type="dt" sz="half" idx="10"/>
          </p:nvPr>
        </p:nvSpPr>
        <p:spPr/>
        <p:txBody>
          <a:bodyPr/>
          <a:lstStyle/>
          <a:p>
            <a:fld id="{F76B1B24-267A-B54F-9F16-4782B6AE4CC4}" type="datetime1">
              <a:rPr lang="en-US" smtClean="0"/>
              <a:t>3/30/22</a:t>
            </a:fld>
            <a:endParaRPr lang="en-US" dirty="0"/>
          </a:p>
        </p:txBody>
      </p:sp>
      <p:sp>
        <p:nvSpPr>
          <p:cNvPr id="5" name="Footer Placeholder 4">
            <a:extLst>
              <a:ext uri="{FF2B5EF4-FFF2-40B4-BE49-F238E27FC236}">
                <a16:creationId xmlns:a16="http://schemas.microsoft.com/office/drawing/2014/main" id="{5BA50C12-8354-0F4F-83B5-8D2C202C2724}"/>
              </a:ext>
            </a:extLst>
          </p:cNvPr>
          <p:cNvSpPr>
            <a:spLocks noGrp="1"/>
          </p:cNvSpPr>
          <p:nvPr>
            <p:ph type="ftr" sz="quarter" idx="11"/>
          </p:nvPr>
        </p:nvSpPr>
        <p:spPr/>
        <p:txBody>
          <a:bodyPr/>
          <a:lstStyle/>
          <a:p>
            <a:r>
              <a:rPr lang="en-US"/>
              <a:t>sbuckbee1@mac.com</a:t>
            </a:r>
            <a:endParaRPr lang="en-US" dirty="0"/>
          </a:p>
        </p:txBody>
      </p:sp>
      <p:sp>
        <p:nvSpPr>
          <p:cNvPr id="6" name="Slide Number Placeholder 5">
            <a:extLst>
              <a:ext uri="{FF2B5EF4-FFF2-40B4-BE49-F238E27FC236}">
                <a16:creationId xmlns:a16="http://schemas.microsoft.com/office/drawing/2014/main" id="{BFD6C8FE-70A0-B141-A932-AFA5F309F055}"/>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2908190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93C6C-188C-824C-AA03-0407BBB9DA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B5FB46-D9C8-9E47-8B49-FB544B100A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69D6E-3F4F-CD4F-92D3-C43AC47A145F}"/>
              </a:ext>
            </a:extLst>
          </p:cNvPr>
          <p:cNvSpPr>
            <a:spLocks noGrp="1"/>
          </p:cNvSpPr>
          <p:nvPr>
            <p:ph type="dt" sz="half" idx="10"/>
          </p:nvPr>
        </p:nvSpPr>
        <p:spPr/>
        <p:txBody>
          <a:bodyPr/>
          <a:lstStyle/>
          <a:p>
            <a:fld id="{3895BEEE-1C4B-0943-938B-0125811161F2}" type="datetime1">
              <a:rPr lang="en-US" smtClean="0"/>
              <a:t>3/30/22</a:t>
            </a:fld>
            <a:endParaRPr lang="en-US" dirty="0"/>
          </a:p>
        </p:txBody>
      </p:sp>
      <p:sp>
        <p:nvSpPr>
          <p:cNvPr id="5" name="Footer Placeholder 4">
            <a:extLst>
              <a:ext uri="{FF2B5EF4-FFF2-40B4-BE49-F238E27FC236}">
                <a16:creationId xmlns:a16="http://schemas.microsoft.com/office/drawing/2014/main" id="{034E7315-B9E0-BC4F-B29A-7EC859664902}"/>
              </a:ext>
            </a:extLst>
          </p:cNvPr>
          <p:cNvSpPr>
            <a:spLocks noGrp="1"/>
          </p:cNvSpPr>
          <p:nvPr>
            <p:ph type="ftr" sz="quarter" idx="11"/>
          </p:nvPr>
        </p:nvSpPr>
        <p:spPr/>
        <p:txBody>
          <a:bodyPr/>
          <a:lstStyle/>
          <a:p>
            <a:r>
              <a:rPr lang="en-US"/>
              <a:t>sbuckbee1@mac.com</a:t>
            </a:r>
            <a:endParaRPr lang="en-US" dirty="0"/>
          </a:p>
        </p:txBody>
      </p:sp>
      <p:sp>
        <p:nvSpPr>
          <p:cNvPr id="6" name="Slide Number Placeholder 5">
            <a:extLst>
              <a:ext uri="{FF2B5EF4-FFF2-40B4-BE49-F238E27FC236}">
                <a16:creationId xmlns:a16="http://schemas.microsoft.com/office/drawing/2014/main" id="{BDB8BA5B-C79B-3347-82E5-665A66FFC95B}"/>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185922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35A4CB-4FA1-6143-9674-9DE7EC70DC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A8195D-DCA7-884C-9B23-C6FBA1100A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A36E-C526-B445-BCAB-64CE0FD393AB}"/>
              </a:ext>
            </a:extLst>
          </p:cNvPr>
          <p:cNvSpPr>
            <a:spLocks noGrp="1"/>
          </p:cNvSpPr>
          <p:nvPr>
            <p:ph type="dt" sz="half" idx="10"/>
          </p:nvPr>
        </p:nvSpPr>
        <p:spPr/>
        <p:txBody>
          <a:bodyPr/>
          <a:lstStyle/>
          <a:p>
            <a:fld id="{E547DB69-F76E-6545-98C4-79F58E137246}" type="datetime1">
              <a:rPr lang="en-US" smtClean="0"/>
              <a:t>3/30/22</a:t>
            </a:fld>
            <a:endParaRPr lang="en-US" dirty="0"/>
          </a:p>
        </p:txBody>
      </p:sp>
      <p:sp>
        <p:nvSpPr>
          <p:cNvPr id="5" name="Footer Placeholder 4">
            <a:extLst>
              <a:ext uri="{FF2B5EF4-FFF2-40B4-BE49-F238E27FC236}">
                <a16:creationId xmlns:a16="http://schemas.microsoft.com/office/drawing/2014/main" id="{1553EE12-1591-EF41-96D4-E966B0E46095}"/>
              </a:ext>
            </a:extLst>
          </p:cNvPr>
          <p:cNvSpPr>
            <a:spLocks noGrp="1"/>
          </p:cNvSpPr>
          <p:nvPr>
            <p:ph type="ftr" sz="quarter" idx="11"/>
          </p:nvPr>
        </p:nvSpPr>
        <p:spPr/>
        <p:txBody>
          <a:bodyPr/>
          <a:lstStyle/>
          <a:p>
            <a:r>
              <a:rPr lang="en-US"/>
              <a:t>sbuckbee1@mac.com</a:t>
            </a:r>
            <a:endParaRPr lang="en-US" dirty="0"/>
          </a:p>
        </p:txBody>
      </p:sp>
      <p:sp>
        <p:nvSpPr>
          <p:cNvPr id="6" name="Slide Number Placeholder 5">
            <a:extLst>
              <a:ext uri="{FF2B5EF4-FFF2-40B4-BE49-F238E27FC236}">
                <a16:creationId xmlns:a16="http://schemas.microsoft.com/office/drawing/2014/main" id="{2D36E60B-F5C0-C342-892F-E7334509F32C}"/>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1943698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7" name="长方形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800" noProof="0">
              <a:latin typeface="Microsoft YaHei UI" panose="020B0503020204020204" pitchFamily="34" charset="-122"/>
              <a:ea typeface="Microsoft YaHei UI" panose="020B0503020204020204" pitchFamily="34" charset="-122"/>
            </a:endParaRPr>
          </a:p>
        </p:txBody>
      </p:sp>
      <p:sp>
        <p:nvSpPr>
          <p:cNvPr id="2" name="标题 1"/>
          <p:cNvSpPr>
            <a:spLocks noGrp="1"/>
          </p:cNvSpPr>
          <p:nvPr>
            <p:ph type="title"/>
          </p:nvPr>
        </p:nvSpPr>
        <p:spPr/>
        <p:txBody>
          <a:bodyPr rtlCol="0"/>
          <a:lstStyle>
            <a:lvl1pPr>
              <a:defRPr>
                <a:latin typeface="Microsoft YaHei UI Light" panose="020B0502040204020203" pitchFamily="34" charset="-122"/>
                <a:ea typeface="Microsoft YaHei UI Light" panose="020B0502040204020203" pitchFamily="34" charset="-122"/>
              </a:defRPr>
            </a:lvl1pPr>
          </a:lstStyle>
          <a:p>
            <a:pPr rtl="0"/>
            <a:r>
              <a:rPr lang="zh-CN" altLang="en-US" noProof="0"/>
              <a:t>单击此处编辑母版标题样式</a:t>
            </a:r>
            <a:endParaRPr lang="zh-CN" altLang="en-US" noProof="0" dirty="0"/>
          </a:p>
        </p:txBody>
      </p:sp>
    </p:spTree>
    <p:extLst>
      <p:ext uri="{BB962C8B-B14F-4D97-AF65-F5344CB8AC3E}">
        <p14:creationId xmlns:p14="http://schemas.microsoft.com/office/powerpoint/2010/main" val="4151613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639A2-0EC5-954B-8249-D4F95ABBFF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3DCC-6BA3-D843-9A60-FA390EA7274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676E2-3E60-F446-BF92-67BBA017C305}"/>
              </a:ext>
            </a:extLst>
          </p:cNvPr>
          <p:cNvSpPr>
            <a:spLocks noGrp="1"/>
          </p:cNvSpPr>
          <p:nvPr>
            <p:ph type="dt" sz="half" idx="10"/>
          </p:nvPr>
        </p:nvSpPr>
        <p:spPr/>
        <p:txBody>
          <a:bodyPr/>
          <a:lstStyle/>
          <a:p>
            <a:fld id="{241E984C-8823-1442-8B07-1E8C2AE94980}" type="datetime1">
              <a:rPr lang="en-US" smtClean="0"/>
              <a:t>3/30/22</a:t>
            </a:fld>
            <a:endParaRPr lang="en-US" dirty="0"/>
          </a:p>
        </p:txBody>
      </p:sp>
      <p:sp>
        <p:nvSpPr>
          <p:cNvPr id="5" name="Footer Placeholder 4">
            <a:extLst>
              <a:ext uri="{FF2B5EF4-FFF2-40B4-BE49-F238E27FC236}">
                <a16:creationId xmlns:a16="http://schemas.microsoft.com/office/drawing/2014/main" id="{D818DB0B-D7E0-B843-AD8C-79F75C6D60C9}"/>
              </a:ext>
            </a:extLst>
          </p:cNvPr>
          <p:cNvSpPr>
            <a:spLocks noGrp="1"/>
          </p:cNvSpPr>
          <p:nvPr>
            <p:ph type="ftr" sz="quarter" idx="11"/>
          </p:nvPr>
        </p:nvSpPr>
        <p:spPr/>
        <p:txBody>
          <a:bodyPr/>
          <a:lstStyle/>
          <a:p>
            <a:r>
              <a:rPr lang="en-US"/>
              <a:t>sbuckbee1@mac.com</a:t>
            </a:r>
            <a:endParaRPr lang="en-US" dirty="0"/>
          </a:p>
        </p:txBody>
      </p:sp>
      <p:sp>
        <p:nvSpPr>
          <p:cNvPr id="6" name="Slide Number Placeholder 5">
            <a:extLst>
              <a:ext uri="{FF2B5EF4-FFF2-40B4-BE49-F238E27FC236}">
                <a16:creationId xmlns:a16="http://schemas.microsoft.com/office/drawing/2014/main" id="{21DB2873-0ADD-7A46-B646-99629FB55BCA}"/>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2080572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398D1-3EB0-DD41-8D6F-E9CD0EABFB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65519-4B80-C34E-86E7-320780E7B3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8A38ED-15AA-954D-A08E-F667A92A8409}"/>
              </a:ext>
            </a:extLst>
          </p:cNvPr>
          <p:cNvSpPr>
            <a:spLocks noGrp="1"/>
          </p:cNvSpPr>
          <p:nvPr>
            <p:ph type="dt" sz="half" idx="10"/>
          </p:nvPr>
        </p:nvSpPr>
        <p:spPr/>
        <p:txBody>
          <a:bodyPr/>
          <a:lstStyle/>
          <a:p>
            <a:fld id="{E323708B-B7D2-1143-B7A1-BCF101073841}" type="datetime1">
              <a:rPr lang="en-US" smtClean="0"/>
              <a:t>3/30/22</a:t>
            </a:fld>
            <a:endParaRPr lang="en-US" dirty="0"/>
          </a:p>
        </p:txBody>
      </p:sp>
      <p:sp>
        <p:nvSpPr>
          <p:cNvPr id="5" name="Footer Placeholder 4">
            <a:extLst>
              <a:ext uri="{FF2B5EF4-FFF2-40B4-BE49-F238E27FC236}">
                <a16:creationId xmlns:a16="http://schemas.microsoft.com/office/drawing/2014/main" id="{DEB66B8D-85DB-434E-9D74-72140235BDC2}"/>
              </a:ext>
            </a:extLst>
          </p:cNvPr>
          <p:cNvSpPr>
            <a:spLocks noGrp="1"/>
          </p:cNvSpPr>
          <p:nvPr>
            <p:ph type="ftr" sz="quarter" idx="11"/>
          </p:nvPr>
        </p:nvSpPr>
        <p:spPr/>
        <p:txBody>
          <a:bodyPr/>
          <a:lstStyle/>
          <a:p>
            <a:r>
              <a:rPr lang="en-US"/>
              <a:t>sbuckbee1@mac.com</a:t>
            </a:r>
            <a:endParaRPr lang="en-US" dirty="0"/>
          </a:p>
        </p:txBody>
      </p:sp>
      <p:sp>
        <p:nvSpPr>
          <p:cNvPr id="6" name="Slide Number Placeholder 5">
            <a:extLst>
              <a:ext uri="{FF2B5EF4-FFF2-40B4-BE49-F238E27FC236}">
                <a16:creationId xmlns:a16="http://schemas.microsoft.com/office/drawing/2014/main" id="{AB91494B-D03B-6346-9F86-B5259E38A4C2}"/>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3195890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26DA4-ED5A-E24B-B609-B0043CABD2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A7ADDD-B605-5547-A41F-2FC96FFF9C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C8B80E-53FB-FB4B-A685-BE485853CB8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137593-34B0-6A48-AB53-169105EA51B5}"/>
              </a:ext>
            </a:extLst>
          </p:cNvPr>
          <p:cNvSpPr>
            <a:spLocks noGrp="1"/>
          </p:cNvSpPr>
          <p:nvPr>
            <p:ph type="dt" sz="half" idx="10"/>
          </p:nvPr>
        </p:nvSpPr>
        <p:spPr/>
        <p:txBody>
          <a:bodyPr/>
          <a:lstStyle/>
          <a:p>
            <a:fld id="{5F6E108A-7D51-E44B-88A4-9660DFFE0ED1}" type="datetime1">
              <a:rPr lang="en-US" smtClean="0"/>
              <a:t>3/30/22</a:t>
            </a:fld>
            <a:endParaRPr lang="en-US" dirty="0"/>
          </a:p>
        </p:txBody>
      </p:sp>
      <p:sp>
        <p:nvSpPr>
          <p:cNvPr id="6" name="Footer Placeholder 5">
            <a:extLst>
              <a:ext uri="{FF2B5EF4-FFF2-40B4-BE49-F238E27FC236}">
                <a16:creationId xmlns:a16="http://schemas.microsoft.com/office/drawing/2014/main" id="{6D00D8F4-E877-B94C-AC6B-5C3C59E0F98E}"/>
              </a:ext>
            </a:extLst>
          </p:cNvPr>
          <p:cNvSpPr>
            <a:spLocks noGrp="1"/>
          </p:cNvSpPr>
          <p:nvPr>
            <p:ph type="ftr" sz="quarter" idx="11"/>
          </p:nvPr>
        </p:nvSpPr>
        <p:spPr/>
        <p:txBody>
          <a:bodyPr/>
          <a:lstStyle/>
          <a:p>
            <a:r>
              <a:rPr lang="en-US"/>
              <a:t>sbuckbee1@mac.com</a:t>
            </a:r>
            <a:endParaRPr lang="en-US" dirty="0"/>
          </a:p>
        </p:txBody>
      </p:sp>
      <p:sp>
        <p:nvSpPr>
          <p:cNvPr id="7" name="Slide Number Placeholder 6">
            <a:extLst>
              <a:ext uri="{FF2B5EF4-FFF2-40B4-BE49-F238E27FC236}">
                <a16:creationId xmlns:a16="http://schemas.microsoft.com/office/drawing/2014/main" id="{18C16FE1-DDBF-2147-9545-81EB89FEF2C4}"/>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136890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5B02B-E103-0F4F-8D54-53863AB22B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0D4FFA-1FB9-6149-AFFC-EECE050077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9F62E3-88F2-7C4D-ABAA-F739ABAD37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3859EC-FFDF-174F-8D57-7843B9EB2C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85BE21-5628-3A44-A2B1-190A85575A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754490-A895-9944-8039-DF5088A09FCF}"/>
              </a:ext>
            </a:extLst>
          </p:cNvPr>
          <p:cNvSpPr>
            <a:spLocks noGrp="1"/>
          </p:cNvSpPr>
          <p:nvPr>
            <p:ph type="dt" sz="half" idx="10"/>
          </p:nvPr>
        </p:nvSpPr>
        <p:spPr/>
        <p:txBody>
          <a:bodyPr/>
          <a:lstStyle/>
          <a:p>
            <a:fld id="{1E0D93AA-2067-5948-A072-88265CBA3E0E}" type="datetime1">
              <a:rPr lang="en-US" smtClean="0"/>
              <a:t>3/30/22</a:t>
            </a:fld>
            <a:endParaRPr lang="en-US" dirty="0"/>
          </a:p>
        </p:txBody>
      </p:sp>
      <p:sp>
        <p:nvSpPr>
          <p:cNvPr id="8" name="Footer Placeholder 7">
            <a:extLst>
              <a:ext uri="{FF2B5EF4-FFF2-40B4-BE49-F238E27FC236}">
                <a16:creationId xmlns:a16="http://schemas.microsoft.com/office/drawing/2014/main" id="{A66EEDDE-F5BA-A845-8971-DF3A5FE4C48C}"/>
              </a:ext>
            </a:extLst>
          </p:cNvPr>
          <p:cNvSpPr>
            <a:spLocks noGrp="1"/>
          </p:cNvSpPr>
          <p:nvPr>
            <p:ph type="ftr" sz="quarter" idx="11"/>
          </p:nvPr>
        </p:nvSpPr>
        <p:spPr/>
        <p:txBody>
          <a:bodyPr/>
          <a:lstStyle/>
          <a:p>
            <a:r>
              <a:rPr lang="en-US"/>
              <a:t>sbuckbee1@mac.com</a:t>
            </a:r>
            <a:endParaRPr lang="en-US" dirty="0"/>
          </a:p>
        </p:txBody>
      </p:sp>
      <p:sp>
        <p:nvSpPr>
          <p:cNvPr id="9" name="Slide Number Placeholder 8">
            <a:extLst>
              <a:ext uri="{FF2B5EF4-FFF2-40B4-BE49-F238E27FC236}">
                <a16:creationId xmlns:a16="http://schemas.microsoft.com/office/drawing/2014/main" id="{CBCD8D3C-A20D-294D-9264-202353DE5926}"/>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358283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1391-B270-0648-92DA-91FB70F87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CFE6E0-3093-2B49-8ACC-53745D09C213}"/>
              </a:ext>
            </a:extLst>
          </p:cNvPr>
          <p:cNvSpPr>
            <a:spLocks noGrp="1"/>
          </p:cNvSpPr>
          <p:nvPr>
            <p:ph type="dt" sz="half" idx="10"/>
          </p:nvPr>
        </p:nvSpPr>
        <p:spPr/>
        <p:txBody>
          <a:bodyPr/>
          <a:lstStyle/>
          <a:p>
            <a:fld id="{D3F185EC-FC0C-8A4F-A4AC-ED879CBEC6ED}" type="datetime1">
              <a:rPr lang="en-US" smtClean="0"/>
              <a:t>3/30/22</a:t>
            </a:fld>
            <a:endParaRPr lang="en-US" dirty="0"/>
          </a:p>
        </p:txBody>
      </p:sp>
      <p:sp>
        <p:nvSpPr>
          <p:cNvPr id="4" name="Footer Placeholder 3">
            <a:extLst>
              <a:ext uri="{FF2B5EF4-FFF2-40B4-BE49-F238E27FC236}">
                <a16:creationId xmlns:a16="http://schemas.microsoft.com/office/drawing/2014/main" id="{75D8C56E-1422-D64A-803A-92A762AFB5D6}"/>
              </a:ext>
            </a:extLst>
          </p:cNvPr>
          <p:cNvSpPr>
            <a:spLocks noGrp="1"/>
          </p:cNvSpPr>
          <p:nvPr>
            <p:ph type="ftr" sz="quarter" idx="11"/>
          </p:nvPr>
        </p:nvSpPr>
        <p:spPr/>
        <p:txBody>
          <a:bodyPr/>
          <a:lstStyle/>
          <a:p>
            <a:r>
              <a:rPr lang="en-US"/>
              <a:t>sbuckbee1@mac.com</a:t>
            </a:r>
            <a:endParaRPr lang="en-US" dirty="0"/>
          </a:p>
        </p:txBody>
      </p:sp>
      <p:sp>
        <p:nvSpPr>
          <p:cNvPr id="5" name="Slide Number Placeholder 4">
            <a:extLst>
              <a:ext uri="{FF2B5EF4-FFF2-40B4-BE49-F238E27FC236}">
                <a16:creationId xmlns:a16="http://schemas.microsoft.com/office/drawing/2014/main" id="{1C9EFEEA-6ECD-2147-A9D3-A7788579AF5D}"/>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1663149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0F8774-04B5-0449-AB38-C4E3BBEB9CBA}"/>
              </a:ext>
            </a:extLst>
          </p:cNvPr>
          <p:cNvSpPr>
            <a:spLocks noGrp="1"/>
          </p:cNvSpPr>
          <p:nvPr>
            <p:ph type="dt" sz="half" idx="10"/>
          </p:nvPr>
        </p:nvSpPr>
        <p:spPr/>
        <p:txBody>
          <a:bodyPr/>
          <a:lstStyle/>
          <a:p>
            <a:fld id="{27F704FA-B3BE-4E46-AA33-ADFAE04CA42A}" type="datetime1">
              <a:rPr lang="en-US" smtClean="0"/>
              <a:t>3/30/22</a:t>
            </a:fld>
            <a:endParaRPr lang="en-US" dirty="0"/>
          </a:p>
        </p:txBody>
      </p:sp>
      <p:sp>
        <p:nvSpPr>
          <p:cNvPr id="3" name="Footer Placeholder 2">
            <a:extLst>
              <a:ext uri="{FF2B5EF4-FFF2-40B4-BE49-F238E27FC236}">
                <a16:creationId xmlns:a16="http://schemas.microsoft.com/office/drawing/2014/main" id="{A8C67FAD-5EFD-FA4C-AD71-6AE0ECE96691}"/>
              </a:ext>
            </a:extLst>
          </p:cNvPr>
          <p:cNvSpPr>
            <a:spLocks noGrp="1"/>
          </p:cNvSpPr>
          <p:nvPr>
            <p:ph type="ftr" sz="quarter" idx="11"/>
          </p:nvPr>
        </p:nvSpPr>
        <p:spPr/>
        <p:txBody>
          <a:bodyPr/>
          <a:lstStyle/>
          <a:p>
            <a:r>
              <a:rPr lang="en-US"/>
              <a:t>sbuckbee1@mac.com</a:t>
            </a:r>
            <a:endParaRPr lang="en-US" dirty="0"/>
          </a:p>
        </p:txBody>
      </p:sp>
      <p:sp>
        <p:nvSpPr>
          <p:cNvPr id="4" name="Slide Number Placeholder 3">
            <a:extLst>
              <a:ext uri="{FF2B5EF4-FFF2-40B4-BE49-F238E27FC236}">
                <a16:creationId xmlns:a16="http://schemas.microsoft.com/office/drawing/2014/main" id="{E8A80DE6-439C-184C-8F06-9A452DF028FB}"/>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2554957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3B71-8013-5E45-BFAD-0D5795D25C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77B44AF-EABF-D74C-A250-73C080385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4BCBF7-D03D-2345-B28F-6AAED5090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1E8364-3360-0742-80B1-3EA7688CEF16}"/>
              </a:ext>
            </a:extLst>
          </p:cNvPr>
          <p:cNvSpPr>
            <a:spLocks noGrp="1"/>
          </p:cNvSpPr>
          <p:nvPr>
            <p:ph type="dt" sz="half" idx="10"/>
          </p:nvPr>
        </p:nvSpPr>
        <p:spPr/>
        <p:txBody>
          <a:bodyPr/>
          <a:lstStyle/>
          <a:p>
            <a:fld id="{CD51C636-4874-CE4F-A0C0-3D37B3F98563}" type="datetime1">
              <a:rPr lang="en-US" smtClean="0"/>
              <a:t>3/30/22</a:t>
            </a:fld>
            <a:endParaRPr lang="en-US" dirty="0"/>
          </a:p>
        </p:txBody>
      </p:sp>
      <p:sp>
        <p:nvSpPr>
          <p:cNvPr id="6" name="Footer Placeholder 5">
            <a:extLst>
              <a:ext uri="{FF2B5EF4-FFF2-40B4-BE49-F238E27FC236}">
                <a16:creationId xmlns:a16="http://schemas.microsoft.com/office/drawing/2014/main" id="{FAB8EE5E-2872-F545-90F5-7B1CC746CC9A}"/>
              </a:ext>
            </a:extLst>
          </p:cNvPr>
          <p:cNvSpPr>
            <a:spLocks noGrp="1"/>
          </p:cNvSpPr>
          <p:nvPr>
            <p:ph type="ftr" sz="quarter" idx="11"/>
          </p:nvPr>
        </p:nvSpPr>
        <p:spPr/>
        <p:txBody>
          <a:bodyPr/>
          <a:lstStyle/>
          <a:p>
            <a:r>
              <a:rPr lang="en-US"/>
              <a:t>sbuckbee1@mac.com</a:t>
            </a:r>
            <a:endParaRPr lang="en-US" dirty="0"/>
          </a:p>
        </p:txBody>
      </p:sp>
      <p:sp>
        <p:nvSpPr>
          <p:cNvPr id="7" name="Slide Number Placeholder 6">
            <a:extLst>
              <a:ext uri="{FF2B5EF4-FFF2-40B4-BE49-F238E27FC236}">
                <a16:creationId xmlns:a16="http://schemas.microsoft.com/office/drawing/2014/main" id="{E64E91CD-C6A7-7D41-84E4-3B85CAEED24F}"/>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582300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6176F-AB14-064C-9617-2DAFB8155B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E502C7-4180-6347-9AE4-366AFDB79A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AA66638-ADBC-3345-9892-EAF572F40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18965-3F34-9A4A-83D9-73B49DE9F309}"/>
              </a:ext>
            </a:extLst>
          </p:cNvPr>
          <p:cNvSpPr>
            <a:spLocks noGrp="1"/>
          </p:cNvSpPr>
          <p:nvPr>
            <p:ph type="dt" sz="half" idx="10"/>
          </p:nvPr>
        </p:nvSpPr>
        <p:spPr/>
        <p:txBody>
          <a:bodyPr/>
          <a:lstStyle/>
          <a:p>
            <a:fld id="{5117980A-9713-BC47-AA08-FF7DEAD0BCA2}" type="datetime1">
              <a:rPr lang="en-US" smtClean="0"/>
              <a:t>3/30/22</a:t>
            </a:fld>
            <a:endParaRPr lang="en-US" dirty="0"/>
          </a:p>
        </p:txBody>
      </p:sp>
      <p:sp>
        <p:nvSpPr>
          <p:cNvPr id="6" name="Footer Placeholder 5">
            <a:extLst>
              <a:ext uri="{FF2B5EF4-FFF2-40B4-BE49-F238E27FC236}">
                <a16:creationId xmlns:a16="http://schemas.microsoft.com/office/drawing/2014/main" id="{628EA57E-93FA-304A-84F2-0A500AF26F1C}"/>
              </a:ext>
            </a:extLst>
          </p:cNvPr>
          <p:cNvSpPr>
            <a:spLocks noGrp="1"/>
          </p:cNvSpPr>
          <p:nvPr>
            <p:ph type="ftr" sz="quarter" idx="11"/>
          </p:nvPr>
        </p:nvSpPr>
        <p:spPr/>
        <p:txBody>
          <a:bodyPr/>
          <a:lstStyle/>
          <a:p>
            <a:r>
              <a:rPr lang="en-US"/>
              <a:t>sbuckbee1@mac.com</a:t>
            </a:r>
            <a:endParaRPr lang="en-US" dirty="0"/>
          </a:p>
        </p:txBody>
      </p:sp>
      <p:sp>
        <p:nvSpPr>
          <p:cNvPr id="7" name="Slide Number Placeholder 6">
            <a:extLst>
              <a:ext uri="{FF2B5EF4-FFF2-40B4-BE49-F238E27FC236}">
                <a16:creationId xmlns:a16="http://schemas.microsoft.com/office/drawing/2014/main" id="{554C0EBD-7D0A-8845-9CB5-E1107CEFADD0}"/>
              </a:ext>
            </a:extLst>
          </p:cNvPr>
          <p:cNvSpPr>
            <a:spLocks noGrp="1"/>
          </p:cNvSpPr>
          <p:nvPr>
            <p:ph type="sldNum" sz="quarter" idx="12"/>
          </p:nvPr>
        </p:nvSpPr>
        <p:spPr/>
        <p:txBody>
          <a:bodyPr/>
          <a:lstStyle/>
          <a:p>
            <a:fld id="{5AF7796C-E3E4-624D-B5D9-925BD702813C}" type="slidenum">
              <a:rPr lang="en-US" smtClean="0"/>
              <a:t>‹#›</a:t>
            </a:fld>
            <a:endParaRPr lang="en-US" dirty="0"/>
          </a:p>
        </p:txBody>
      </p:sp>
    </p:spTree>
    <p:extLst>
      <p:ext uri="{BB962C8B-B14F-4D97-AF65-F5344CB8AC3E}">
        <p14:creationId xmlns:p14="http://schemas.microsoft.com/office/powerpoint/2010/main" val="1564172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FC56C-A6B6-7844-A247-0067785E60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E6AB53-2E74-834C-A39F-45425702C6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9E837-024E-744E-8E34-43203D985C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6F47E-6FB3-B54E-9627-240E0BFCE02F}" type="datetime1">
              <a:rPr lang="en-US" smtClean="0"/>
              <a:t>3/30/22</a:t>
            </a:fld>
            <a:endParaRPr lang="en-US" dirty="0"/>
          </a:p>
        </p:txBody>
      </p:sp>
      <p:sp>
        <p:nvSpPr>
          <p:cNvPr id="5" name="Footer Placeholder 4">
            <a:extLst>
              <a:ext uri="{FF2B5EF4-FFF2-40B4-BE49-F238E27FC236}">
                <a16:creationId xmlns:a16="http://schemas.microsoft.com/office/drawing/2014/main" id="{523E17E1-DE42-EA4E-9576-538216C03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sbuckbee1@mac.com</a:t>
            </a:r>
            <a:endParaRPr lang="en-US" dirty="0"/>
          </a:p>
        </p:txBody>
      </p:sp>
      <p:sp>
        <p:nvSpPr>
          <p:cNvPr id="6" name="Slide Number Placeholder 5">
            <a:extLst>
              <a:ext uri="{FF2B5EF4-FFF2-40B4-BE49-F238E27FC236}">
                <a16:creationId xmlns:a16="http://schemas.microsoft.com/office/drawing/2014/main" id="{69E88892-5558-AE4B-9FF8-D6BE3C8070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F7796C-E3E4-624D-B5D9-925BD702813C}" type="slidenum">
              <a:rPr lang="en-US" smtClean="0"/>
              <a:t>‹#›</a:t>
            </a:fld>
            <a:endParaRPr lang="en-US" dirty="0"/>
          </a:p>
        </p:txBody>
      </p:sp>
    </p:spTree>
    <p:extLst>
      <p:ext uri="{BB962C8B-B14F-4D97-AF65-F5344CB8AC3E}">
        <p14:creationId xmlns:p14="http://schemas.microsoft.com/office/powerpoint/2010/main" val="3450904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psychiatry.org/patients-families/coping-after-disaster-trauma" TargetMode="External"/><Relationship Id="rId2" Type="http://schemas.openxmlformats.org/officeDocument/2006/relationships/hyperlink" Target="https://www.samhsa.gov/" TargetMode="External"/><Relationship Id="rId1" Type="http://schemas.openxmlformats.org/officeDocument/2006/relationships/slideLayout" Target="../slideLayouts/slideLayout7.xml"/><Relationship Id="rId5" Type="http://schemas.openxmlformats.org/officeDocument/2006/relationships/hyperlink" Target="https://www.selfcareforum.org/" TargetMode="External"/><Relationship Id="rId4" Type="http://schemas.openxmlformats.org/officeDocument/2006/relationships/hyperlink" Target="https://www.ready.gov/coping-disaster"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tiff"/></Relationships>
</file>

<file path=ppt/slides/_rels/slide7.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tiff"/><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eg"/><Relationship Id="rId9" Type="http://schemas.openxmlformats.org/officeDocument/2006/relationships/image" Target="../media/image20.jpg"/><Relationship Id="rId14" Type="http://schemas.openxmlformats.org/officeDocument/2006/relationships/image" Target="../media/image25.tiff"/></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2.xml"/><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ee on a purple flower&#10;&#10;Description automatically generated">
            <a:extLst>
              <a:ext uri="{FF2B5EF4-FFF2-40B4-BE49-F238E27FC236}">
                <a16:creationId xmlns:a16="http://schemas.microsoft.com/office/drawing/2014/main" id="{9476FBCC-6253-7C4D-853D-3ABB8B0FB0B2}"/>
              </a:ext>
            </a:extLst>
          </p:cNvPr>
          <p:cNvPicPr>
            <a:picLocks noChangeAspect="1"/>
          </p:cNvPicPr>
          <p:nvPr/>
        </p:nvPicPr>
        <p:blipFill rotWithShape="1">
          <a:blip r:embed="rId2"/>
          <a:srcRect t="41506" r="9092" b="4554"/>
          <a:stretch/>
        </p:blipFill>
        <p:spPr>
          <a:xfrm>
            <a:off x="3523488" y="0"/>
            <a:ext cx="8668512" cy="6857990"/>
          </a:xfrm>
          <a:prstGeom prst="rect">
            <a:avLst/>
          </a:prstGeom>
        </p:spPr>
      </p:pic>
      <p:sp>
        <p:nvSpPr>
          <p:cNvPr id="25" name="Rectangle 24">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A227332-60AB-554C-91A8-1C3C974ADC66}"/>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dirty="0"/>
              <a:t>Self care, the Process of Change and the Mandala</a:t>
            </a:r>
            <a:br>
              <a:rPr lang="en-US" sz="4100" dirty="0"/>
            </a:br>
            <a:br>
              <a:rPr lang="en-US" sz="4100" dirty="0"/>
            </a:br>
            <a:r>
              <a:rPr lang="en-US" sz="4000" dirty="0"/>
              <a:t>Stephen Buckbee </a:t>
            </a:r>
          </a:p>
        </p:txBody>
      </p:sp>
      <p:sp>
        <p:nvSpPr>
          <p:cNvPr id="27" name="Rectangle 2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F9C3AA6-724B-BF46-BE56-79B6E9F9FAD5}"/>
              </a:ext>
            </a:extLst>
          </p:cNvPr>
          <p:cNvSpPr>
            <a:spLocks noGrp="1"/>
          </p:cNvSpPr>
          <p:nvPr>
            <p:ph type="ftr" sz="quarter" idx="11"/>
          </p:nvPr>
        </p:nvSpPr>
        <p:spPr/>
        <p:txBody>
          <a:bodyPr/>
          <a:lstStyle/>
          <a:p>
            <a:r>
              <a:rPr lang="en-US" dirty="0"/>
              <a:t>sbuckbee1@mac.com</a:t>
            </a:r>
          </a:p>
        </p:txBody>
      </p:sp>
    </p:spTree>
    <p:extLst>
      <p:ext uri="{BB962C8B-B14F-4D97-AF65-F5344CB8AC3E}">
        <p14:creationId xmlns:p14="http://schemas.microsoft.com/office/powerpoint/2010/main" val="1091414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6419B8-6B9E-344E-9597-E668A211E84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
        <p:nvSpPr>
          <p:cNvPr id="2" name="Footer Placeholder 1">
            <a:extLst>
              <a:ext uri="{FF2B5EF4-FFF2-40B4-BE49-F238E27FC236}">
                <a16:creationId xmlns:a16="http://schemas.microsoft.com/office/drawing/2014/main" id="{B92D237C-2845-EC46-A31B-0928A6FF3F83}"/>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3332601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2546" name="Picture 1"/>
          <p:cNvPicPr>
            <a:picLocks noChangeAspect="1" noChangeArrowheads="1"/>
          </p:cNvPicPr>
          <p:nvPr/>
        </p:nvPicPr>
        <p:blipFill>
          <a:blip r:embed="rId2"/>
          <a:srcRect/>
          <a:stretch>
            <a:fillRect/>
          </a:stretch>
        </p:blipFill>
        <p:spPr bwMode="auto">
          <a:xfrm>
            <a:off x="3952875" y="1232297"/>
            <a:ext cx="3929063" cy="3394398"/>
          </a:xfrm>
          <a:prstGeom prst="rect">
            <a:avLst/>
          </a:prstGeom>
          <a:noFill/>
          <a:ln w="12700">
            <a:noFill/>
            <a:miter lim="800000"/>
            <a:headEnd/>
            <a:tailEnd/>
          </a:ln>
        </p:spPr>
      </p:pic>
      <p:sp>
        <p:nvSpPr>
          <p:cNvPr id="492547" name="Rectangle 2"/>
          <p:cNvSpPr>
            <a:spLocks/>
          </p:cNvSpPr>
          <p:nvPr/>
        </p:nvSpPr>
        <p:spPr bwMode="auto">
          <a:xfrm>
            <a:off x="481914" y="2534434"/>
            <a:ext cx="3245961" cy="1437680"/>
          </a:xfrm>
          <a:prstGeom prst="rect">
            <a:avLst/>
          </a:prstGeom>
          <a:noFill/>
          <a:ln w="12700">
            <a:noFill/>
            <a:miter lim="800000"/>
            <a:headEnd/>
            <a:tailEnd/>
          </a:ln>
        </p:spPr>
        <p:txBody>
          <a:bodyPr lIns="0" tIns="0" rIns="0" bIns="0" anchor="ctr">
            <a:prstTxWarp prst="textNoShape">
              <a:avLst/>
            </a:prstTxWarp>
          </a:bodyPr>
          <a:lstStyle/>
          <a:p>
            <a:pPr algn="ctr"/>
            <a:r>
              <a:rPr lang="en-US" sz="1125" b="1" dirty="0">
                <a:latin typeface="Optima" pitchFamily="4" charset="0"/>
                <a:ea typeface="Optima" pitchFamily="4" charset="0"/>
                <a:cs typeface="Optima" pitchFamily="4" charset="0"/>
                <a:sym typeface="Optima" pitchFamily="4" charset="0"/>
              </a:rPr>
              <a:t>Physical Dimension</a:t>
            </a:r>
          </a:p>
          <a:p>
            <a:pPr algn="l"/>
            <a:r>
              <a:rPr lang="en-US" sz="1125" b="1" dirty="0">
                <a:latin typeface="Optima" pitchFamily="4" charset="0"/>
                <a:ea typeface="Optima" pitchFamily="4" charset="0"/>
                <a:cs typeface="Optima" pitchFamily="4" charset="0"/>
                <a:sym typeface="Optima" pitchFamily="4" charset="0"/>
              </a:rPr>
              <a:t>Chills, thirst,  fatigue, nausea, fainting, vomiting, dizziness weakness, chest pain headaches, elevated BP, rapid heart rate muscle tremors shock symptoms grinding of teeth, visual difficulties profuse sweating difficulty breathing etc. ..</a:t>
            </a:r>
          </a:p>
          <a:p>
            <a:pPr algn="l"/>
            <a:endParaRPr lang="en-US" sz="1125" b="1" dirty="0">
              <a:latin typeface="Optima" pitchFamily="4" charset="0"/>
              <a:ea typeface="Optima" pitchFamily="4" charset="0"/>
              <a:cs typeface="Optima" pitchFamily="4" charset="0"/>
              <a:sym typeface="Optima" pitchFamily="4" charset="0"/>
            </a:endParaRPr>
          </a:p>
        </p:txBody>
      </p:sp>
      <p:sp>
        <p:nvSpPr>
          <p:cNvPr id="492548" name="Rectangle 3"/>
          <p:cNvSpPr>
            <a:spLocks/>
          </p:cNvSpPr>
          <p:nvPr/>
        </p:nvSpPr>
        <p:spPr bwMode="auto">
          <a:xfrm>
            <a:off x="676420" y="578879"/>
            <a:ext cx="3497707" cy="1628303"/>
          </a:xfrm>
          <a:prstGeom prst="rect">
            <a:avLst/>
          </a:prstGeom>
          <a:noFill/>
          <a:ln w="12700">
            <a:noFill/>
            <a:miter lim="800000"/>
            <a:headEnd/>
            <a:tailEnd/>
          </a:ln>
        </p:spPr>
        <p:txBody>
          <a:bodyPr lIns="0" tIns="0" rIns="0" bIns="0" anchor="ctr">
            <a:prstTxWarp prst="textNoShape">
              <a:avLst/>
            </a:prstTxWarp>
          </a:bodyPr>
          <a:lstStyle/>
          <a:p>
            <a:pPr algn="ctr"/>
            <a:r>
              <a:rPr lang="en-US" sz="1125" b="1" dirty="0">
                <a:latin typeface="Optima" pitchFamily="4" charset="0"/>
                <a:ea typeface="Optima" pitchFamily="4" charset="0"/>
                <a:cs typeface="Optima" pitchFamily="4" charset="0"/>
                <a:sym typeface="Optima" pitchFamily="4" charset="0"/>
              </a:rPr>
              <a:t>Cognitive Dimension</a:t>
            </a:r>
          </a:p>
          <a:p>
            <a:pPr algn="l"/>
            <a:r>
              <a:rPr lang="en-US" sz="1125" b="1" dirty="0">
                <a:latin typeface="Optima" pitchFamily="4" charset="0"/>
                <a:ea typeface="Optima" pitchFamily="4" charset="0"/>
                <a:cs typeface="Optima" pitchFamily="4" charset="0"/>
                <a:sym typeface="Optima" pitchFamily="4" charset="0"/>
              </a:rPr>
              <a:t>Confusion, nightmares, uncertainty, hyper-vigilance, suspiciousness, intrusive images, blaming someone, poor problem solving, poor abstract thinking, decisions poor concentration, memory, difficulty identifying objects or people heightened or</a:t>
            </a:r>
          </a:p>
          <a:p>
            <a:r>
              <a:rPr lang="en-US" sz="1125" b="1" dirty="0">
                <a:latin typeface="Optima" pitchFamily="4" charset="0"/>
                <a:ea typeface="Optima" pitchFamily="4" charset="0"/>
                <a:cs typeface="Optima" pitchFamily="4" charset="0"/>
                <a:sym typeface="Optima" pitchFamily="4" charset="0"/>
              </a:rPr>
              <a:t>lowered alertness increased or decreased awareness of surroundings Cognitive Dissonance </a:t>
            </a:r>
            <a:endParaRPr lang="en-US" dirty="0"/>
          </a:p>
          <a:p>
            <a:pPr algn="l"/>
            <a:endParaRPr lang="en-US" sz="1125" b="1" dirty="0">
              <a:latin typeface="Optima" pitchFamily="4" charset="0"/>
              <a:ea typeface="Optima" pitchFamily="4" charset="0"/>
              <a:cs typeface="Optima" pitchFamily="4" charset="0"/>
              <a:sym typeface="Optima" pitchFamily="4" charset="0"/>
            </a:endParaRPr>
          </a:p>
        </p:txBody>
      </p:sp>
      <p:sp>
        <p:nvSpPr>
          <p:cNvPr id="492549" name="Rectangle 4"/>
          <p:cNvSpPr>
            <a:spLocks/>
          </p:cNvSpPr>
          <p:nvPr/>
        </p:nvSpPr>
        <p:spPr bwMode="auto">
          <a:xfrm>
            <a:off x="7951141" y="618786"/>
            <a:ext cx="3071085" cy="1437680"/>
          </a:xfrm>
          <a:prstGeom prst="rect">
            <a:avLst/>
          </a:prstGeom>
          <a:noFill/>
          <a:ln w="12700">
            <a:noFill/>
            <a:miter lim="800000"/>
            <a:headEnd/>
            <a:tailEnd/>
          </a:ln>
        </p:spPr>
        <p:txBody>
          <a:bodyPr lIns="0" tIns="0" rIns="0" bIns="0" anchor="ctr">
            <a:prstTxWarp prst="textNoShape">
              <a:avLst/>
            </a:prstTxWarp>
          </a:bodyPr>
          <a:lstStyle/>
          <a:p>
            <a:pPr algn="ctr"/>
            <a:r>
              <a:rPr lang="en-US" sz="1125" b="1" dirty="0">
                <a:latin typeface="Optima" pitchFamily="4" charset="0"/>
                <a:ea typeface="Optima" pitchFamily="4" charset="0"/>
                <a:cs typeface="Optima" pitchFamily="4" charset="0"/>
                <a:sym typeface="Optima" pitchFamily="4" charset="0"/>
              </a:rPr>
              <a:t>Emotional</a:t>
            </a:r>
          </a:p>
          <a:p>
            <a:pPr algn="l"/>
            <a:r>
              <a:rPr lang="en-US" sz="1125" b="1" dirty="0">
                <a:latin typeface="Optima" pitchFamily="4" charset="0"/>
                <a:ea typeface="Optima" pitchFamily="4" charset="0"/>
                <a:cs typeface="Optima" pitchFamily="4" charset="0"/>
                <a:sym typeface="Optima" pitchFamily="4" charset="0"/>
              </a:rPr>
              <a:t>fear, guilt, grief, panic, denial, anxiety, agitation, irritability. depression, intense anger, apprehension, emotional shock, emotional outbursts, feeling overwhelmed, loss of emotional control,  inappropriate emotional response, confusion.</a:t>
            </a:r>
          </a:p>
        </p:txBody>
      </p:sp>
      <p:sp>
        <p:nvSpPr>
          <p:cNvPr id="492550" name="Rectangle 5"/>
          <p:cNvSpPr>
            <a:spLocks/>
          </p:cNvSpPr>
          <p:nvPr/>
        </p:nvSpPr>
        <p:spPr bwMode="auto">
          <a:xfrm>
            <a:off x="1964987" y="4259461"/>
            <a:ext cx="2407583" cy="830462"/>
          </a:xfrm>
          <a:prstGeom prst="rect">
            <a:avLst/>
          </a:prstGeom>
          <a:noFill/>
          <a:ln w="12700">
            <a:noFill/>
            <a:miter lim="800000"/>
            <a:headEnd/>
            <a:tailEnd/>
          </a:ln>
        </p:spPr>
        <p:txBody>
          <a:bodyPr lIns="0" tIns="0" rIns="0" bIns="0" anchor="ctr">
            <a:prstTxWarp prst="textNoShape">
              <a:avLst/>
            </a:prstTxWarp>
          </a:bodyPr>
          <a:lstStyle/>
          <a:p>
            <a:pPr algn="ctr"/>
            <a:r>
              <a:rPr lang="en-US" sz="1125" b="1" dirty="0">
                <a:latin typeface="Optima" pitchFamily="4" charset="0"/>
                <a:ea typeface="Optima" pitchFamily="4" charset="0"/>
                <a:cs typeface="Optima" pitchFamily="4" charset="0"/>
                <a:sym typeface="Optima" pitchFamily="4" charset="0"/>
              </a:rPr>
              <a:t>Contextual Dimension</a:t>
            </a:r>
          </a:p>
          <a:p>
            <a:pPr algn="l"/>
            <a:r>
              <a:rPr lang="en-US" sz="1125" b="1" dirty="0">
                <a:latin typeface="Optima" pitchFamily="4" charset="0"/>
                <a:ea typeface="Optima" pitchFamily="4" charset="0"/>
                <a:cs typeface="Optima" pitchFamily="4" charset="0"/>
                <a:sym typeface="Optima" pitchFamily="4" charset="0"/>
              </a:rPr>
              <a:t>Withdrawal,  disconnecting from family, restlessness. change in sleep patterns, disorientation of time, place or person </a:t>
            </a:r>
          </a:p>
        </p:txBody>
      </p:sp>
      <p:sp>
        <p:nvSpPr>
          <p:cNvPr id="492551" name="Rectangle 6"/>
          <p:cNvSpPr>
            <a:spLocks/>
          </p:cNvSpPr>
          <p:nvPr/>
        </p:nvSpPr>
        <p:spPr bwMode="auto">
          <a:xfrm>
            <a:off x="4491369" y="5049738"/>
            <a:ext cx="2710924" cy="1134070"/>
          </a:xfrm>
          <a:prstGeom prst="rect">
            <a:avLst/>
          </a:prstGeom>
          <a:noFill/>
          <a:ln w="12700">
            <a:noFill/>
            <a:miter lim="800000"/>
            <a:headEnd/>
            <a:tailEnd/>
          </a:ln>
        </p:spPr>
        <p:txBody>
          <a:bodyPr lIns="0" tIns="0" rIns="0" bIns="0" anchor="ctr">
            <a:prstTxWarp prst="textNoShape">
              <a:avLst/>
            </a:prstTxWarp>
          </a:bodyPr>
          <a:lstStyle/>
          <a:p>
            <a:pPr algn="ctr"/>
            <a:r>
              <a:rPr lang="en-US" sz="1125" b="1" dirty="0">
                <a:latin typeface="Optima" pitchFamily="4" charset="0"/>
                <a:ea typeface="Optima" pitchFamily="4" charset="0"/>
                <a:cs typeface="Optima" pitchFamily="4" charset="0"/>
                <a:sym typeface="Optima" pitchFamily="4" charset="0"/>
              </a:rPr>
              <a:t>Interactional Dimension</a:t>
            </a:r>
          </a:p>
          <a:p>
            <a:pPr algn="l"/>
            <a:r>
              <a:rPr lang="en-US" sz="1125" b="1" dirty="0">
                <a:latin typeface="Optima" pitchFamily="4" charset="0"/>
                <a:ea typeface="Optima" pitchFamily="4" charset="0"/>
                <a:cs typeface="Optima" pitchFamily="4" charset="0"/>
                <a:sym typeface="Optima" pitchFamily="4" charset="0"/>
              </a:rPr>
              <a:t>Questions about why this had to happen.</a:t>
            </a:r>
          </a:p>
          <a:p>
            <a:pPr algn="l"/>
            <a:r>
              <a:rPr lang="en-US" sz="1125" b="1" dirty="0">
                <a:latin typeface="Optima" pitchFamily="4" charset="0"/>
                <a:ea typeface="Optima" pitchFamily="4" charset="0"/>
                <a:cs typeface="Optima" pitchFamily="4" charset="0"/>
                <a:sym typeface="Optima" pitchFamily="4" charset="0"/>
              </a:rPr>
              <a:t>A tone of sadness, anger and irritability, becoming less talkative, change in social activity, changes in speech patterns, poor attention</a:t>
            </a:r>
          </a:p>
        </p:txBody>
      </p:sp>
      <p:sp>
        <p:nvSpPr>
          <p:cNvPr id="492552" name="Rectangle 7"/>
          <p:cNvSpPr>
            <a:spLocks/>
          </p:cNvSpPr>
          <p:nvPr/>
        </p:nvSpPr>
        <p:spPr bwMode="auto">
          <a:xfrm>
            <a:off x="7837289" y="4199464"/>
            <a:ext cx="2582438" cy="865622"/>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1125" b="1" dirty="0">
                <a:latin typeface="Optima" pitchFamily="4" charset="0"/>
                <a:ea typeface="Optima" pitchFamily="4" charset="0"/>
                <a:cs typeface="Optima" pitchFamily="4" charset="0"/>
                <a:sym typeface="Optima" pitchFamily="4" charset="0"/>
              </a:rPr>
              <a:t>Nutritional Dimension</a:t>
            </a:r>
          </a:p>
          <a:p>
            <a:pPr algn="l"/>
            <a:r>
              <a:rPr lang="en-US" sz="1125" b="1" dirty="0">
                <a:latin typeface="Optima" pitchFamily="4" charset="0"/>
                <a:ea typeface="Optima" pitchFamily="4" charset="0"/>
                <a:cs typeface="Optima" pitchFamily="4" charset="0"/>
                <a:sym typeface="Optima" pitchFamily="4" charset="0"/>
              </a:rPr>
              <a:t>Increased consumption of alcohol, food, </a:t>
            </a:r>
          </a:p>
          <a:p>
            <a:pPr algn="l"/>
            <a:r>
              <a:rPr lang="en-US" sz="1125" b="1" dirty="0">
                <a:latin typeface="Optima" pitchFamily="4" charset="0"/>
                <a:ea typeface="Optima" pitchFamily="4" charset="0"/>
                <a:cs typeface="Optima" pitchFamily="4" charset="0"/>
                <a:sym typeface="Optima" pitchFamily="4" charset="0"/>
              </a:rPr>
              <a:t>other substances not feeding the other</a:t>
            </a:r>
          </a:p>
          <a:p>
            <a:pPr algn="l"/>
            <a:r>
              <a:rPr lang="en-US" sz="1125" b="1" dirty="0">
                <a:latin typeface="Optima" pitchFamily="4" charset="0"/>
                <a:ea typeface="Optima" pitchFamily="4" charset="0"/>
                <a:cs typeface="Optima" pitchFamily="4" charset="0"/>
                <a:sym typeface="Optima" pitchFamily="4" charset="0"/>
              </a:rPr>
              <a:t>Dimensions.  Loss of appetite.</a:t>
            </a:r>
          </a:p>
          <a:p>
            <a:pPr algn="l"/>
            <a:endParaRPr lang="en-US" sz="1125" b="1" dirty="0">
              <a:latin typeface="Optima" pitchFamily="4" charset="0"/>
              <a:ea typeface="Optima" pitchFamily="4" charset="0"/>
              <a:cs typeface="Optima" pitchFamily="4" charset="0"/>
              <a:sym typeface="Optima" pitchFamily="4" charset="0"/>
            </a:endParaRPr>
          </a:p>
        </p:txBody>
      </p:sp>
      <p:sp>
        <p:nvSpPr>
          <p:cNvPr id="492553" name="Rectangle 8"/>
          <p:cNvSpPr>
            <a:spLocks/>
          </p:cNvSpPr>
          <p:nvPr/>
        </p:nvSpPr>
        <p:spPr bwMode="auto">
          <a:xfrm>
            <a:off x="4621428" y="447657"/>
            <a:ext cx="2669058" cy="692497"/>
          </a:xfrm>
          <a:prstGeom prst="rect">
            <a:avLst/>
          </a:prstGeom>
          <a:noFill/>
          <a:ln w="12700">
            <a:noFill/>
            <a:miter lim="800000"/>
            <a:headEnd/>
            <a:tailEnd/>
          </a:ln>
        </p:spPr>
        <p:txBody>
          <a:bodyPr wrap="square" lIns="0" tIns="0" rIns="0" bIns="0" anchor="ctr">
            <a:prstTxWarp prst="textNoShape">
              <a:avLst/>
            </a:prstTxWarp>
            <a:spAutoFit/>
          </a:bodyPr>
          <a:lstStyle/>
          <a:p>
            <a:pPr algn="ctr"/>
            <a:r>
              <a:rPr lang="en-US" sz="1125" b="1" dirty="0">
                <a:latin typeface="Optima" pitchFamily="4" charset="0"/>
                <a:ea typeface="Optima" pitchFamily="4" charset="0"/>
                <a:cs typeface="Optima" pitchFamily="4" charset="0"/>
                <a:sym typeface="Optima" pitchFamily="4" charset="0"/>
              </a:rPr>
              <a:t>Spiritual Dimension</a:t>
            </a:r>
          </a:p>
          <a:p>
            <a:pPr algn="l"/>
            <a:r>
              <a:rPr lang="en-US" sz="1125" b="1" dirty="0">
                <a:latin typeface="Optima" pitchFamily="4" charset="0"/>
                <a:ea typeface="Optima" pitchFamily="4" charset="0"/>
                <a:cs typeface="Optima" pitchFamily="4" charset="0"/>
                <a:sym typeface="Optima" pitchFamily="4" charset="0"/>
              </a:rPr>
              <a:t>Questions about the meaning of life. Feelings of  spiritual abandonment. Existential Crisis.</a:t>
            </a:r>
          </a:p>
        </p:txBody>
      </p:sp>
      <p:sp>
        <p:nvSpPr>
          <p:cNvPr id="492554" name="Rectangle 9"/>
          <p:cNvSpPr>
            <a:spLocks/>
          </p:cNvSpPr>
          <p:nvPr/>
        </p:nvSpPr>
        <p:spPr bwMode="auto">
          <a:xfrm>
            <a:off x="7951142" y="2756818"/>
            <a:ext cx="2721899" cy="692497"/>
          </a:xfrm>
          <a:prstGeom prst="rect">
            <a:avLst/>
          </a:prstGeom>
          <a:noFill/>
          <a:ln w="12700">
            <a:noFill/>
            <a:miter lim="800000"/>
            <a:headEnd/>
            <a:tailEnd/>
          </a:ln>
        </p:spPr>
        <p:txBody>
          <a:bodyPr wrap="none" lIns="0" tIns="0" rIns="0" bIns="0" anchor="ctr">
            <a:prstTxWarp prst="textNoShape">
              <a:avLst/>
            </a:prstTxWarp>
            <a:spAutoFit/>
          </a:bodyPr>
          <a:lstStyle/>
          <a:p>
            <a:pPr algn="ctr"/>
            <a:r>
              <a:rPr lang="en-US" sz="1125" b="1" dirty="0">
                <a:latin typeface="Optima" pitchFamily="4" charset="0"/>
                <a:ea typeface="Optima" pitchFamily="4" charset="0"/>
                <a:cs typeface="Optima" pitchFamily="4" charset="0"/>
                <a:sym typeface="Optima" pitchFamily="4" charset="0"/>
              </a:rPr>
              <a:t>Sensual Dimension</a:t>
            </a:r>
          </a:p>
          <a:p>
            <a:pPr algn="l"/>
            <a:r>
              <a:rPr lang="en-US" sz="1125" b="1" dirty="0">
                <a:latin typeface="Optima" pitchFamily="4" charset="0"/>
                <a:ea typeface="Optima" pitchFamily="4" charset="0"/>
                <a:cs typeface="Optima" pitchFamily="4" charset="0"/>
                <a:sym typeface="Optima" pitchFamily="4" charset="0"/>
              </a:rPr>
              <a:t>Hyper-alert to environmental changes,</a:t>
            </a:r>
          </a:p>
          <a:p>
            <a:pPr algn="l"/>
            <a:r>
              <a:rPr lang="en-US" sz="1125" b="1" dirty="0">
                <a:latin typeface="Optima" pitchFamily="4" charset="0"/>
                <a:ea typeface="Optima" pitchFamily="4" charset="0"/>
                <a:cs typeface="Optima" pitchFamily="4" charset="0"/>
                <a:sym typeface="Optima" pitchFamily="4" charset="0"/>
              </a:rPr>
              <a:t>Triggers each sensory channel can be fired.</a:t>
            </a:r>
          </a:p>
          <a:p>
            <a:pPr algn="l"/>
            <a:endParaRPr lang="en-US" sz="1125" b="1" dirty="0">
              <a:latin typeface="Optima" pitchFamily="4" charset="0"/>
              <a:ea typeface="Optima" pitchFamily="4" charset="0"/>
              <a:cs typeface="Optima" pitchFamily="4" charset="0"/>
              <a:sym typeface="Optima" pitchFamily="4" charset="0"/>
            </a:endParaRPr>
          </a:p>
        </p:txBody>
      </p:sp>
      <p:pic>
        <p:nvPicPr>
          <p:cNvPr id="492555" name="Picture 11"/>
          <p:cNvPicPr>
            <a:picLocks noChangeAspect="1" noChangeArrowheads="1"/>
          </p:cNvPicPr>
          <p:nvPr/>
        </p:nvPicPr>
        <p:blipFill>
          <a:blip r:embed="rId3"/>
          <a:srcRect/>
          <a:stretch>
            <a:fillRect/>
          </a:stretch>
        </p:blipFill>
        <p:spPr bwMode="auto">
          <a:xfrm>
            <a:off x="6066979" y="1393031"/>
            <a:ext cx="404068" cy="375047"/>
          </a:xfrm>
          <a:prstGeom prst="rect">
            <a:avLst/>
          </a:prstGeom>
          <a:noFill/>
          <a:ln w="12700">
            <a:noFill/>
            <a:miter lim="800000"/>
            <a:headEnd/>
            <a:tailEnd/>
          </a:ln>
        </p:spPr>
      </p:pic>
      <p:sp>
        <p:nvSpPr>
          <p:cNvPr id="492556" name="Rectangle 12"/>
          <p:cNvSpPr>
            <a:spLocks/>
          </p:cNvSpPr>
          <p:nvPr/>
        </p:nvSpPr>
        <p:spPr bwMode="auto">
          <a:xfrm>
            <a:off x="6042422" y="3337973"/>
            <a:ext cx="272510" cy="173124"/>
          </a:xfrm>
          <a:prstGeom prst="rect">
            <a:avLst/>
          </a:prstGeom>
          <a:noFill/>
          <a:ln w="12700">
            <a:noFill/>
            <a:miter lim="800000"/>
            <a:headEnd/>
            <a:tailEnd/>
          </a:ln>
        </p:spPr>
        <p:txBody>
          <a:bodyPr wrap="none" lIns="0" tIns="0" rIns="0" bIns="0" anchor="ctr">
            <a:prstTxWarp prst="textNoShape">
              <a:avLst/>
            </a:prstTxWarp>
            <a:spAutoFit/>
          </a:bodyPr>
          <a:lstStyle/>
          <a:p>
            <a:r>
              <a:rPr lang="en-US" sz="1125" b="1" dirty="0">
                <a:latin typeface="Optima" pitchFamily="4" charset="0"/>
                <a:ea typeface="Optima" pitchFamily="4" charset="0"/>
                <a:cs typeface="Optima" pitchFamily="4" charset="0"/>
                <a:sym typeface="Optima" pitchFamily="4" charset="0"/>
              </a:rPr>
              <a:t>Text</a:t>
            </a:r>
          </a:p>
        </p:txBody>
      </p:sp>
      <p:sp>
        <p:nvSpPr>
          <p:cNvPr id="492557" name="Rectangle 13"/>
          <p:cNvSpPr>
            <a:spLocks/>
          </p:cNvSpPr>
          <p:nvPr/>
        </p:nvSpPr>
        <p:spPr bwMode="auto">
          <a:xfrm>
            <a:off x="4285506" y="53680"/>
            <a:ext cx="3122650" cy="216341"/>
          </a:xfrm>
          <a:prstGeom prst="rect">
            <a:avLst/>
          </a:prstGeom>
          <a:noFill/>
          <a:ln w="12700">
            <a:noFill/>
            <a:miter lim="800000"/>
            <a:headEnd/>
            <a:tailEnd/>
          </a:ln>
        </p:spPr>
        <p:txBody>
          <a:bodyPr wrap="none" lIns="0" tIns="0" rIns="0" bIns="0" anchor="ctr">
            <a:prstTxWarp prst="textNoShape">
              <a:avLst/>
            </a:prstTxWarp>
            <a:spAutoFit/>
          </a:bodyPr>
          <a:lstStyle/>
          <a:p>
            <a:r>
              <a:rPr lang="en-US" sz="1406" b="1" dirty="0">
                <a:latin typeface="Optima" pitchFamily="4" charset="0"/>
                <a:ea typeface="Optima" pitchFamily="4" charset="0"/>
                <a:cs typeface="Optima" pitchFamily="4" charset="0"/>
                <a:sym typeface="Optima" pitchFamily="4" charset="0"/>
              </a:rPr>
              <a:t>Signs and Symptoms of Stress Reactions</a:t>
            </a:r>
          </a:p>
        </p:txBody>
      </p:sp>
      <p:sp>
        <p:nvSpPr>
          <p:cNvPr id="2" name="Footer Placeholder 1">
            <a:extLst>
              <a:ext uri="{FF2B5EF4-FFF2-40B4-BE49-F238E27FC236}">
                <a16:creationId xmlns:a16="http://schemas.microsoft.com/office/drawing/2014/main" id="{430FA719-5A3F-7347-BD18-AFA479041AFC}"/>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931B-F851-F54B-B981-49D7F63B6481}"/>
              </a:ext>
            </a:extLst>
          </p:cNvPr>
          <p:cNvSpPr>
            <a:spLocks noGrp="1"/>
          </p:cNvSpPr>
          <p:nvPr>
            <p:ph type="title"/>
          </p:nvPr>
        </p:nvSpPr>
        <p:spPr>
          <a:xfrm>
            <a:off x="838200" y="287770"/>
            <a:ext cx="10515600" cy="315912"/>
          </a:xfrm>
        </p:spPr>
        <p:txBody>
          <a:bodyPr>
            <a:noAutofit/>
          </a:bodyPr>
          <a:lstStyle/>
          <a:p>
            <a:pPr algn="ctr"/>
            <a:r>
              <a:rPr lang="en-US" sz="2000" b="1" dirty="0"/>
              <a:t>Normal Reactions Following Trauma and Loss</a:t>
            </a:r>
          </a:p>
        </p:txBody>
      </p:sp>
      <p:sp>
        <p:nvSpPr>
          <p:cNvPr id="3" name="Content Placeholder 2">
            <a:extLst>
              <a:ext uri="{FF2B5EF4-FFF2-40B4-BE49-F238E27FC236}">
                <a16:creationId xmlns:a16="http://schemas.microsoft.com/office/drawing/2014/main" id="{5F49D4E5-2F7A-074B-AEE6-B97D40CDF890}"/>
              </a:ext>
            </a:extLst>
          </p:cNvPr>
          <p:cNvSpPr>
            <a:spLocks noGrp="1"/>
          </p:cNvSpPr>
          <p:nvPr>
            <p:ph idx="1"/>
          </p:nvPr>
        </p:nvSpPr>
        <p:spPr>
          <a:xfrm>
            <a:off x="1897314" y="1035371"/>
            <a:ext cx="11855669" cy="6070985"/>
          </a:xfrm>
        </p:spPr>
        <p:txBody>
          <a:bodyPr numCol="3">
            <a:normAutofit/>
          </a:bodyPr>
          <a:lstStyle/>
          <a:p>
            <a:r>
              <a:rPr lang="en-US" sz="1400" dirty="0"/>
              <a:t>Question Why this had to happen?</a:t>
            </a:r>
          </a:p>
          <a:p>
            <a:r>
              <a:rPr lang="en-US" sz="1400" dirty="0"/>
              <a:t>Sadness and missing a person</a:t>
            </a:r>
          </a:p>
          <a:p>
            <a:r>
              <a:rPr lang="en-US" sz="1400" dirty="0"/>
              <a:t>Need to talk about and remember the deceased</a:t>
            </a:r>
          </a:p>
          <a:p>
            <a:r>
              <a:rPr lang="en-US" sz="1400" dirty="0"/>
              <a:t>Anger and increased irritability</a:t>
            </a:r>
          </a:p>
          <a:p>
            <a:r>
              <a:rPr lang="en-US" sz="1400" dirty="0"/>
              <a:t>Guilt- a feeling of responsibility for action take or not take, or a feeling that “I survived when someone else did not.</a:t>
            </a:r>
          </a:p>
          <a:p>
            <a:r>
              <a:rPr lang="en-US" sz="1400" dirty="0"/>
              <a:t>Confusion/feelings are all mixed up</a:t>
            </a:r>
          </a:p>
          <a:p>
            <a:r>
              <a:rPr lang="en-US" sz="1400" dirty="0"/>
              <a:t>Shock, numbness, a belief that it did not really happen.</a:t>
            </a:r>
          </a:p>
          <a:p>
            <a:r>
              <a:rPr lang="en-US" sz="1400" dirty="0"/>
              <a:t>Feelings of loneliness or that no one understands. Social withdrawal</a:t>
            </a:r>
          </a:p>
          <a:p>
            <a:r>
              <a:rPr lang="en-US" sz="1400" dirty="0"/>
              <a:t>Fears (of dark, of being alone, etc.)</a:t>
            </a:r>
          </a:p>
          <a:p>
            <a:r>
              <a:rPr lang="en-US" sz="1400" dirty="0"/>
              <a:t>Loss of trust in people or in the world as a safe and fair place.</a:t>
            </a:r>
          </a:p>
          <a:p>
            <a:r>
              <a:rPr lang="en-US" sz="1400" dirty="0"/>
              <a:t>Sense of helplessness and loss of control</a:t>
            </a:r>
          </a:p>
          <a:p>
            <a:r>
              <a:rPr lang="en-US" sz="1400" dirty="0"/>
              <a:t>Expectations that other bad things may happen, possibly one’s own death.</a:t>
            </a:r>
          </a:p>
          <a:p>
            <a:r>
              <a:rPr lang="en-US" sz="1400" dirty="0"/>
              <a:t>Difficulty concentration and forgetfulness.</a:t>
            </a:r>
          </a:p>
          <a:p>
            <a:r>
              <a:rPr lang="en-US" sz="1400" dirty="0"/>
              <a:t>Questions about the meaning of life.</a:t>
            </a:r>
          </a:p>
          <a:p>
            <a:endParaRPr lang="en-US" sz="1400" dirty="0"/>
          </a:p>
          <a:p>
            <a:endParaRPr lang="en-US" sz="1400" dirty="0"/>
          </a:p>
          <a:p>
            <a:r>
              <a:rPr lang="en-US" sz="1400" dirty="0"/>
              <a:t>Concerns about the suffering of the deceased</a:t>
            </a:r>
          </a:p>
          <a:p>
            <a:r>
              <a:rPr lang="en-US" sz="1400" dirty="0"/>
              <a:t>Renewed memories of other’s losses or pain</a:t>
            </a:r>
          </a:p>
          <a:p>
            <a:r>
              <a:rPr lang="en-US" sz="1400" dirty="0"/>
              <a:t>Regression to more immature behaviors</a:t>
            </a:r>
          </a:p>
          <a:p>
            <a:r>
              <a:rPr lang="en-US" sz="1400" dirty="0"/>
              <a:t>Greater sensitivity and more emotional responses to everyday events.</a:t>
            </a:r>
          </a:p>
          <a:p>
            <a:r>
              <a:rPr lang="en-US" sz="1400" dirty="0"/>
              <a:t>A drop in grades of job performance months after the event.</a:t>
            </a:r>
          </a:p>
          <a:p>
            <a:r>
              <a:rPr lang="en-US" sz="1400" dirty="0"/>
              <a:t>Memories of the deceased as being perfect</a:t>
            </a:r>
          </a:p>
          <a:p>
            <a:r>
              <a:rPr lang="en-US" sz="1400" dirty="0"/>
              <a:t>Feels responsible for “filling the shoes” of the deceased (e.g. taking on behaviors or tasks of the deceased)</a:t>
            </a:r>
          </a:p>
          <a:p>
            <a:r>
              <a:rPr lang="en-US" sz="1400" dirty="0"/>
              <a:t>Flashbacks to feelings or memories of the traumatic events weeks or months later.</a:t>
            </a:r>
          </a:p>
          <a:p>
            <a:r>
              <a:rPr lang="en-US" sz="1400" dirty="0"/>
              <a:t>Desire to die or escape the pain</a:t>
            </a:r>
          </a:p>
          <a:p>
            <a:r>
              <a:rPr lang="en-US" sz="1400" dirty="0"/>
              <a:t>Physical symptoms ( e.g. Headaches, diarrhea dizziness, chest pains, or worsening or previous medical condition)</a:t>
            </a:r>
          </a:p>
          <a:p>
            <a:r>
              <a:rPr lang="en-US" sz="1400" dirty="0"/>
              <a:t>Eating or digestion problems</a:t>
            </a:r>
          </a:p>
          <a:p>
            <a:r>
              <a:rPr lang="en-US" sz="1400" dirty="0"/>
              <a:t>Excessive energy that’s difficult to channel or less energy than usual.</a:t>
            </a:r>
          </a:p>
          <a:p>
            <a:endParaRPr lang="en-US" sz="1400" dirty="0"/>
          </a:p>
        </p:txBody>
      </p:sp>
      <p:sp>
        <p:nvSpPr>
          <p:cNvPr id="4" name="Footer Placeholder 3">
            <a:extLst>
              <a:ext uri="{FF2B5EF4-FFF2-40B4-BE49-F238E27FC236}">
                <a16:creationId xmlns:a16="http://schemas.microsoft.com/office/drawing/2014/main" id="{17BE0734-D533-3A46-A393-C1FE921A1DDE}"/>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172745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ADB2-A8B9-8546-9CAB-7200577E2F72}"/>
              </a:ext>
            </a:extLst>
          </p:cNvPr>
          <p:cNvSpPr>
            <a:spLocks noGrp="1"/>
          </p:cNvSpPr>
          <p:nvPr>
            <p:ph type="title"/>
          </p:nvPr>
        </p:nvSpPr>
        <p:spPr>
          <a:xfrm>
            <a:off x="3870960" y="0"/>
            <a:ext cx="4450080" cy="488315"/>
          </a:xfrm>
        </p:spPr>
        <p:txBody>
          <a:bodyPr>
            <a:normAutofit/>
          </a:bodyPr>
          <a:lstStyle/>
          <a:p>
            <a:pPr algn="ctr"/>
            <a:r>
              <a:rPr lang="en-US" sz="1600" b="1" dirty="0"/>
              <a:t>Reminders for dealing with your loss.</a:t>
            </a:r>
          </a:p>
        </p:txBody>
      </p:sp>
      <p:sp>
        <p:nvSpPr>
          <p:cNvPr id="3" name="Content Placeholder 2">
            <a:extLst>
              <a:ext uri="{FF2B5EF4-FFF2-40B4-BE49-F238E27FC236}">
                <a16:creationId xmlns:a16="http://schemas.microsoft.com/office/drawing/2014/main" id="{50B0504F-9995-7F44-A731-69CC98897DD2}"/>
              </a:ext>
            </a:extLst>
          </p:cNvPr>
          <p:cNvSpPr>
            <a:spLocks noGrp="1"/>
          </p:cNvSpPr>
          <p:nvPr>
            <p:ph idx="1"/>
          </p:nvPr>
        </p:nvSpPr>
        <p:spPr>
          <a:xfrm>
            <a:off x="97537" y="488316"/>
            <a:ext cx="11684888" cy="6258634"/>
          </a:xfrm>
        </p:spPr>
        <p:txBody>
          <a:bodyPr>
            <a:normAutofit fontScale="25000" lnSpcReduction="20000"/>
          </a:bodyPr>
          <a:lstStyle/>
          <a:p>
            <a:pPr marL="0" indent="0">
              <a:buNone/>
            </a:pPr>
            <a:r>
              <a:rPr lang="en-US" sz="6400" b="1" dirty="0"/>
              <a:t>Recognize it, </a:t>
            </a:r>
          </a:p>
          <a:p>
            <a:pPr marL="0" indent="0">
              <a:buNone/>
            </a:pPr>
            <a:r>
              <a:rPr lang="en-US" sz="6400" i="1" dirty="0"/>
              <a:t>For a while you may be numb. A death, a loss and accident has happened. Don’t try to avoid it.</a:t>
            </a:r>
            <a:endParaRPr lang="en-US" sz="6400" dirty="0"/>
          </a:p>
          <a:p>
            <a:pPr marL="0" indent="0">
              <a:buNone/>
            </a:pPr>
            <a:r>
              <a:rPr lang="en-US" sz="6400" b="1" dirty="0"/>
              <a:t>You are not alone</a:t>
            </a:r>
            <a:r>
              <a:rPr lang="en-US" sz="6400" b="1" i="1" dirty="0"/>
              <a:t>. </a:t>
            </a:r>
            <a:r>
              <a:rPr lang="en-US" sz="6400" i="1" dirty="0"/>
              <a:t>Loss is part of life- everyone experiences it. </a:t>
            </a:r>
          </a:p>
          <a:p>
            <a:pPr marL="0" indent="0">
              <a:buNone/>
            </a:pPr>
            <a:r>
              <a:rPr lang="en-US" sz="6400" b="1" dirty="0"/>
              <a:t>Give yourself time to heal</a:t>
            </a:r>
            <a:r>
              <a:rPr lang="en-US" sz="6400" i="1" dirty="0"/>
              <a:t>. The greater the loss. The more time it will take. In many way au are like a convalescent right now. Don’t jump into new things too quickly.</a:t>
            </a:r>
            <a:endParaRPr lang="en-US" sz="6400" dirty="0"/>
          </a:p>
          <a:p>
            <a:pPr marL="0" indent="0">
              <a:buNone/>
            </a:pPr>
            <a:r>
              <a:rPr lang="en-US" sz="6400" b="1" dirty="0"/>
              <a:t>Healing has its ups and downs</a:t>
            </a:r>
            <a:r>
              <a:rPr lang="en-US" sz="6400" dirty="0"/>
              <a:t>. </a:t>
            </a:r>
            <a:r>
              <a:rPr lang="en-US" sz="6400" i="1" dirty="0"/>
              <a:t>Healing is not a smooth progression but has both leaps and backslides</a:t>
            </a:r>
            <a:endParaRPr lang="en-US" sz="6400" dirty="0"/>
          </a:p>
          <a:p>
            <a:pPr marL="0" indent="0">
              <a:buNone/>
            </a:pPr>
            <a:r>
              <a:rPr lang="en-US" sz="6400" i="1" dirty="0"/>
              <a:t> </a:t>
            </a:r>
            <a:r>
              <a:rPr lang="en-US" sz="6400" b="1" dirty="0"/>
              <a:t>Take good care of you.</a:t>
            </a:r>
            <a:r>
              <a:rPr lang="en-US" sz="6400" i="1" dirty="0"/>
              <a:t> Get plenty of rest. Eat right, stick to a schedule. Activity may give you a sense of order. You have experienced a significant loss. Treat yourself with care.</a:t>
            </a:r>
            <a:endParaRPr lang="en-US" sz="6400" dirty="0"/>
          </a:p>
          <a:p>
            <a:pPr marL="0" indent="0">
              <a:buNone/>
            </a:pPr>
            <a:r>
              <a:rPr lang="en-US" sz="6400" b="1" dirty="0"/>
              <a:t>Seek comfort</a:t>
            </a:r>
            <a:r>
              <a:rPr lang="en-US" sz="6400" b="1" i="1" dirty="0"/>
              <a:t>- </a:t>
            </a:r>
            <a:r>
              <a:rPr lang="en-US" sz="6400" i="1" dirty="0"/>
              <a:t>Accept support from others, in fact, seek. It is human and courageous</a:t>
            </a:r>
            <a:endParaRPr lang="en-US" sz="6400" dirty="0"/>
          </a:p>
          <a:p>
            <a:pPr marL="0" indent="0">
              <a:buNone/>
            </a:pPr>
            <a:r>
              <a:rPr lang="en-US" sz="6400" b="1" dirty="0"/>
              <a:t>Reaffirm and beliefs</a:t>
            </a:r>
            <a:r>
              <a:rPr lang="en-US" sz="6400" b="1" i="1" dirty="0"/>
              <a:t> </a:t>
            </a:r>
            <a:r>
              <a:rPr lang="en-US" sz="6400" i="1" dirty="0"/>
              <a:t>Use your faith right now. Explore it. Lean on it, Grow</a:t>
            </a:r>
            <a:endParaRPr lang="en-US" sz="6400" dirty="0"/>
          </a:p>
          <a:p>
            <a:pPr marL="0" indent="0">
              <a:buNone/>
            </a:pPr>
            <a:r>
              <a:rPr lang="en-US" sz="6400" b="1" dirty="0"/>
              <a:t>Surround yourself with Living things</a:t>
            </a:r>
            <a:r>
              <a:rPr lang="en-US" sz="6400" i="1" dirty="0"/>
              <a:t>. A new plant, a pet, a bowl of fresh fruit. </a:t>
            </a:r>
            <a:endParaRPr lang="en-US" sz="6400" dirty="0"/>
          </a:p>
          <a:p>
            <a:pPr marL="0" indent="0">
              <a:buNone/>
            </a:pPr>
            <a:r>
              <a:rPr lang="en-US" sz="6400" b="1" dirty="0"/>
              <a:t>Keep decision making to a minimum</a:t>
            </a:r>
            <a:r>
              <a:rPr lang="en-US" sz="6400" i="1" dirty="0"/>
              <a:t>. Your judgements may be clouded for a while. You are going through change which requires most of your strength </a:t>
            </a:r>
          </a:p>
          <a:p>
            <a:pPr marL="0" indent="0">
              <a:buNone/>
            </a:pPr>
            <a:r>
              <a:rPr lang="en-US" sz="6400" b="1" dirty="0"/>
              <a:t>Weekend and holidays may be worst</a:t>
            </a:r>
            <a:r>
              <a:rPr lang="en-US" sz="6400" dirty="0"/>
              <a:t>. </a:t>
            </a:r>
            <a:r>
              <a:rPr lang="en-US" sz="6400" i="1" dirty="0"/>
              <a:t>Schedule activities you particularly enjoy during these times. Allow</a:t>
            </a:r>
            <a:r>
              <a:rPr lang="en-US" sz="6400" dirty="0"/>
              <a:t> yourself to be with the pain and mourn now. Postponed</a:t>
            </a:r>
            <a:r>
              <a:rPr lang="en-US" sz="6400" i="1" dirty="0"/>
              <a:t> grief can return later. Grief feelings will be expressed one way of another.</a:t>
            </a:r>
            <a:endParaRPr lang="en-US" sz="6400" dirty="0"/>
          </a:p>
          <a:p>
            <a:pPr marL="0" indent="0">
              <a:buNone/>
            </a:pPr>
            <a:r>
              <a:rPr lang="en-US" sz="6000" b="1" dirty="0"/>
              <a:t>Mementos </a:t>
            </a:r>
            <a:r>
              <a:rPr lang="en-US" sz="6000" i="1" dirty="0"/>
              <a:t>If these are helpful to you, use them. But if they bind you negatively to the past, get rid of them. Before you say hello, you must say good bye. </a:t>
            </a:r>
            <a:endParaRPr lang="en-US" sz="6000" dirty="0"/>
          </a:p>
          <a:p>
            <a:pPr marL="0" indent="0">
              <a:buNone/>
            </a:pPr>
            <a:r>
              <a:rPr lang="en-US" sz="6000" b="1" dirty="0"/>
              <a:t>It is okay to feel depressed and or/ angry. </a:t>
            </a:r>
            <a:r>
              <a:rPr lang="en-US" sz="6000" i="1" dirty="0"/>
              <a:t>Every on gets angry with loss and crying can be a cleansing release. Be with the feelings for a while; channel them appropriately and they will heal.  Hit a pillow, run, scream when you are allowed; play hard.</a:t>
            </a:r>
            <a:endParaRPr lang="en-US" sz="6000" dirty="0"/>
          </a:p>
          <a:p>
            <a:pPr marL="0" indent="0">
              <a:buNone/>
            </a:pPr>
            <a:r>
              <a:rPr lang="en-US" sz="6000" b="1" dirty="0"/>
              <a:t>Suicide thoughts </a:t>
            </a:r>
            <a:r>
              <a:rPr lang="en-US" sz="6000" i="1" dirty="0"/>
              <a:t>These may arise because they are symptoms of pain. They will pass. If you feel they are getting out of control, GET HELP AT ONCE</a:t>
            </a:r>
            <a:endParaRPr lang="en-US" sz="6000" dirty="0"/>
          </a:p>
          <a:p>
            <a:pPr marL="0" indent="0">
              <a:buNone/>
            </a:pPr>
            <a:r>
              <a:rPr lang="en-US" sz="6000" b="1" dirty="0"/>
              <a:t>You may feel vulnerable </a:t>
            </a:r>
            <a:r>
              <a:rPr lang="en-US" sz="6000" i="1" dirty="0"/>
              <a:t>Your resistance may be low. Invite help only form those people you know to be trustworthy.</a:t>
            </a:r>
            <a:endParaRPr lang="en-US" sz="6000" dirty="0"/>
          </a:p>
          <a:p>
            <a:pPr marL="0" indent="0">
              <a:buNone/>
            </a:pPr>
            <a:r>
              <a:rPr lang="en-US" sz="6000" b="1" dirty="0"/>
              <a:t>Focus on those things that you can control</a:t>
            </a:r>
            <a:r>
              <a:rPr lang="en-US" sz="5400" b="1" dirty="0"/>
              <a:t>.</a:t>
            </a:r>
            <a:endParaRPr lang="en-US" sz="5400" dirty="0"/>
          </a:p>
          <a:p>
            <a:pPr marL="0" indent="0">
              <a:buNone/>
            </a:pPr>
            <a:endParaRPr lang="en-US" sz="5600" dirty="0"/>
          </a:p>
          <a:p>
            <a:pPr marL="0" indent="0">
              <a:buNone/>
            </a:pPr>
            <a:endParaRPr lang="en-US" sz="4800" dirty="0"/>
          </a:p>
        </p:txBody>
      </p:sp>
      <p:sp>
        <p:nvSpPr>
          <p:cNvPr id="4" name="Footer Placeholder 3">
            <a:extLst>
              <a:ext uri="{FF2B5EF4-FFF2-40B4-BE49-F238E27FC236}">
                <a16:creationId xmlns:a16="http://schemas.microsoft.com/office/drawing/2014/main" id="{A195B98D-55B4-4946-9A3E-9DF849FDB2D5}"/>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409243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1"/>
          <p:cNvSpPr>
            <a:spLocks/>
          </p:cNvSpPr>
          <p:nvPr/>
        </p:nvSpPr>
        <p:spPr bwMode="auto">
          <a:xfrm>
            <a:off x="5160579" y="57028"/>
            <a:ext cx="2384263" cy="346249"/>
          </a:xfrm>
          <a:prstGeom prst="rect">
            <a:avLst/>
          </a:prstGeom>
          <a:noFill/>
          <a:ln w="12700">
            <a:noFill/>
            <a:miter lim="800000"/>
            <a:headEnd/>
            <a:tailEnd/>
          </a:ln>
        </p:spPr>
        <p:txBody>
          <a:bodyPr wrap="square" lIns="0" tIns="0" rIns="0" bIns="0" anchor="ctr">
            <a:prstTxWarp prst="textNoShape">
              <a:avLst/>
            </a:prstTxWarp>
            <a:spAutoFit/>
          </a:bodyPr>
          <a:lstStyle/>
          <a:p>
            <a:r>
              <a:rPr lang="en-US" sz="1125" b="1" dirty="0">
                <a:latin typeface="Gill Sans" pitchFamily="4" charset="0"/>
                <a:ea typeface="Gill Sans" pitchFamily="4" charset="0"/>
                <a:cs typeface="Gill Sans" pitchFamily="4" charset="0"/>
                <a:sym typeface="Gill Sans" pitchFamily="4" charset="0"/>
              </a:rPr>
              <a:t>Mandala resources</a:t>
            </a:r>
          </a:p>
          <a:p>
            <a:endParaRPr lang="en-US" sz="1125" b="1" dirty="0">
              <a:latin typeface="Gill Sans" pitchFamily="4" charset="0"/>
              <a:ea typeface="Gill Sans" pitchFamily="4" charset="0"/>
              <a:cs typeface="Gill Sans" pitchFamily="4" charset="0"/>
              <a:sym typeface="Gill Sans" pitchFamily="4" charset="0"/>
            </a:endParaRPr>
          </a:p>
        </p:txBody>
      </p:sp>
      <p:sp>
        <p:nvSpPr>
          <p:cNvPr id="497667" name="TextBox 3"/>
          <p:cNvSpPr txBox="1">
            <a:spLocks noChangeArrowheads="1"/>
          </p:cNvSpPr>
          <p:nvPr/>
        </p:nvSpPr>
        <p:spPr bwMode="auto">
          <a:xfrm>
            <a:off x="902044" y="447964"/>
            <a:ext cx="3108874" cy="1200329"/>
          </a:xfrm>
          <a:prstGeom prst="rect">
            <a:avLst/>
          </a:prstGeom>
          <a:noFill/>
          <a:ln w="9525">
            <a:noFill/>
            <a:miter lim="800000"/>
            <a:headEnd/>
            <a:tailEnd/>
          </a:ln>
        </p:spPr>
        <p:txBody>
          <a:bodyPr wrap="square">
            <a:prstTxWarp prst="textNoShape">
              <a:avLst/>
            </a:prstTxWarp>
            <a:spAutoFit/>
          </a:bodyPr>
          <a:lstStyle/>
          <a:p>
            <a:pPr algn="l"/>
            <a:r>
              <a:rPr lang="en-US" sz="1200" b="1" dirty="0"/>
              <a:t>Intellectual·     new challenges/pursuits·  read something new·   write- book, diary, letters, journal·   analyze and understand·   Overcome mental- blocks·  evaluate/reorganize goals·     educational TV or radio·     get involved with others·   recognize the loss</a:t>
            </a:r>
          </a:p>
        </p:txBody>
      </p:sp>
      <p:sp>
        <p:nvSpPr>
          <p:cNvPr id="497668" name="TextBox 4"/>
          <p:cNvSpPr txBox="1">
            <a:spLocks noChangeArrowheads="1"/>
          </p:cNvSpPr>
          <p:nvPr/>
        </p:nvSpPr>
        <p:spPr bwMode="auto">
          <a:xfrm>
            <a:off x="790424" y="2357438"/>
            <a:ext cx="3349974" cy="830997"/>
          </a:xfrm>
          <a:prstGeom prst="rect">
            <a:avLst/>
          </a:prstGeom>
          <a:noFill/>
          <a:ln w="9525">
            <a:noFill/>
            <a:miter lim="800000"/>
            <a:headEnd/>
            <a:tailEnd/>
          </a:ln>
        </p:spPr>
        <p:txBody>
          <a:bodyPr wrap="square">
            <a:prstTxWarp prst="textNoShape">
              <a:avLst/>
            </a:prstTxWarp>
            <a:spAutoFit/>
          </a:bodyPr>
          <a:lstStyle/>
          <a:p>
            <a:pPr algn="l"/>
            <a:r>
              <a:rPr lang="en-US" sz="1200" b="1" dirty="0"/>
              <a:t>Physical· improve physical habits·  accept limits·  slow down· relaxation training·     exercise physical exam·     proper sleep·   sex·    sober/drug free , pay attention and listen. </a:t>
            </a:r>
          </a:p>
        </p:txBody>
      </p:sp>
      <p:sp>
        <p:nvSpPr>
          <p:cNvPr id="497669" name="TextBox 5"/>
          <p:cNvSpPr txBox="1">
            <a:spLocks noChangeArrowheads="1"/>
          </p:cNvSpPr>
          <p:nvPr/>
        </p:nvSpPr>
        <p:spPr bwMode="auto">
          <a:xfrm>
            <a:off x="7810500" y="642938"/>
            <a:ext cx="3084510" cy="1200329"/>
          </a:xfrm>
          <a:prstGeom prst="rect">
            <a:avLst/>
          </a:prstGeom>
          <a:noFill/>
          <a:ln w="9525">
            <a:noFill/>
            <a:miter lim="800000"/>
            <a:headEnd/>
            <a:tailEnd/>
          </a:ln>
        </p:spPr>
        <p:txBody>
          <a:bodyPr wrap="square">
            <a:prstTxWarp prst="textNoShape">
              <a:avLst/>
            </a:prstTxWarp>
            <a:spAutoFit/>
          </a:bodyPr>
          <a:lstStyle/>
          <a:p>
            <a:pPr algn="l"/>
            <a:r>
              <a:rPr lang="en-US" sz="1200" b="1" dirty="0"/>
              <a:t>Emotional· accept self· sort out conflicts· restructure internal dialogue· positive self-talk· desensitize worry &amp; anxiety·  change expectations· anger management strategies· discipline· successful changes· accept vulnerability</a:t>
            </a:r>
          </a:p>
        </p:txBody>
      </p:sp>
      <p:sp>
        <p:nvSpPr>
          <p:cNvPr id="497670" name="TextBox 6"/>
          <p:cNvSpPr txBox="1">
            <a:spLocks noChangeArrowheads="1"/>
          </p:cNvSpPr>
          <p:nvPr/>
        </p:nvSpPr>
        <p:spPr bwMode="auto">
          <a:xfrm>
            <a:off x="758194" y="3981971"/>
            <a:ext cx="3644404" cy="1015663"/>
          </a:xfrm>
          <a:prstGeom prst="rect">
            <a:avLst/>
          </a:prstGeom>
          <a:noFill/>
          <a:ln w="9525">
            <a:noFill/>
            <a:miter lim="800000"/>
            <a:headEnd/>
            <a:tailEnd/>
          </a:ln>
        </p:spPr>
        <p:txBody>
          <a:bodyPr wrap="square">
            <a:prstTxWarp prst="textNoShape">
              <a:avLst/>
            </a:prstTxWarp>
            <a:spAutoFit/>
          </a:bodyPr>
          <a:lstStyle/>
          <a:p>
            <a:pPr algn="l"/>
            <a:r>
              <a:rPr lang="en-US" sz="1200" b="1" dirty="0"/>
              <a:t>Contextual·  time management strategies· take a walk· find safe places/people· slow down· search for the good in your situation· rearrange your furniture/paint the house· get a makeover·visit a new place· mementos </a:t>
            </a:r>
          </a:p>
        </p:txBody>
      </p:sp>
      <p:sp>
        <p:nvSpPr>
          <p:cNvPr id="497671" name="Rectangle 7"/>
          <p:cNvSpPr>
            <a:spLocks noChangeArrowheads="1"/>
          </p:cNvSpPr>
          <p:nvPr/>
        </p:nvSpPr>
        <p:spPr bwMode="auto">
          <a:xfrm>
            <a:off x="8011417" y="2371069"/>
            <a:ext cx="3084510" cy="1015663"/>
          </a:xfrm>
          <a:prstGeom prst="rect">
            <a:avLst/>
          </a:prstGeom>
          <a:noFill/>
          <a:ln w="9525">
            <a:noFill/>
            <a:miter lim="800000"/>
            <a:headEnd/>
            <a:tailEnd/>
          </a:ln>
        </p:spPr>
        <p:txBody>
          <a:bodyPr wrap="square">
            <a:prstTxWarp prst="textNoShape">
              <a:avLst/>
            </a:prstTxWarp>
            <a:spAutoFit/>
          </a:bodyPr>
          <a:lstStyle/>
          <a:p>
            <a:pPr algn="l"/>
            <a:r>
              <a:rPr lang="en-US" sz="1200" b="1" dirty="0"/>
              <a:t>Sensual·  listen to music·  bubble bath, perfume· massage·  see a movie,· art gallery,·  flowers·  learn detachment·  meditation· learn guided fantasy·  chocolate or other pleasing taste. </a:t>
            </a:r>
          </a:p>
        </p:txBody>
      </p:sp>
      <p:sp>
        <p:nvSpPr>
          <p:cNvPr id="497672" name="Rectangle 8"/>
          <p:cNvSpPr>
            <a:spLocks noChangeArrowheads="1"/>
          </p:cNvSpPr>
          <p:nvPr/>
        </p:nvSpPr>
        <p:spPr bwMode="auto">
          <a:xfrm>
            <a:off x="8011417" y="4055300"/>
            <a:ext cx="2884949" cy="1384995"/>
          </a:xfrm>
          <a:prstGeom prst="rect">
            <a:avLst/>
          </a:prstGeom>
          <a:noFill/>
          <a:ln w="9525">
            <a:noFill/>
            <a:miter lim="800000"/>
            <a:headEnd/>
            <a:tailEnd/>
          </a:ln>
        </p:spPr>
        <p:txBody>
          <a:bodyPr wrap="square">
            <a:prstTxWarp prst="textNoShape">
              <a:avLst/>
            </a:prstTxWarp>
            <a:spAutoFit/>
          </a:bodyPr>
          <a:lstStyle/>
          <a:p>
            <a:pPr algn="l"/>
            <a:r>
              <a:rPr lang="en-US" sz="1200" b="1" dirty="0"/>
              <a:t>Nutritional·    It is the way we connect in most </a:t>
            </a:r>
            <a:r>
              <a:rPr lang="en-US" sz="1200" b="1" dirty="0" err="1"/>
              <a:t>cultures.;”Have</a:t>
            </a:r>
            <a:r>
              <a:rPr lang="en-US" sz="1200" b="1"/>
              <a:t> some tea”/healthy eating pattern·   moderate use of mood altering chemicals or abstinence·  proper medications· vitamins·  listen to your body·  Understand that you need to feed all of your dimensions.</a:t>
            </a:r>
          </a:p>
        </p:txBody>
      </p:sp>
      <p:sp>
        <p:nvSpPr>
          <p:cNvPr id="497673" name="Rectangle 9"/>
          <p:cNvSpPr>
            <a:spLocks noChangeArrowheads="1"/>
          </p:cNvSpPr>
          <p:nvPr/>
        </p:nvSpPr>
        <p:spPr bwMode="auto">
          <a:xfrm>
            <a:off x="4255383" y="4775507"/>
            <a:ext cx="3289459" cy="1200329"/>
          </a:xfrm>
          <a:prstGeom prst="rect">
            <a:avLst/>
          </a:prstGeom>
          <a:noFill/>
          <a:ln w="9525">
            <a:noFill/>
            <a:miter lim="800000"/>
            <a:headEnd/>
            <a:tailEnd/>
          </a:ln>
        </p:spPr>
        <p:txBody>
          <a:bodyPr wrap="square">
            <a:prstTxWarp prst="textNoShape">
              <a:avLst/>
            </a:prstTxWarp>
            <a:spAutoFit/>
          </a:bodyPr>
          <a:lstStyle/>
          <a:p>
            <a:pPr algn="l"/>
            <a:r>
              <a:rPr lang="en-US" sz="1200" b="1" dirty="0"/>
              <a:t>Interactional·  find trustworthy friends·  become a risk-taker·  assertiveness training· therapy/discussion/interest group·  reach out to others·   learn and practice communication techniques·    improve self-esteem·  accept others as they are</a:t>
            </a:r>
          </a:p>
        </p:txBody>
      </p:sp>
      <p:sp>
        <p:nvSpPr>
          <p:cNvPr id="497674" name="Rectangle 10"/>
          <p:cNvSpPr>
            <a:spLocks noChangeArrowheads="1"/>
          </p:cNvSpPr>
          <p:nvPr/>
        </p:nvSpPr>
        <p:spPr bwMode="auto">
          <a:xfrm>
            <a:off x="4435078" y="375047"/>
            <a:ext cx="3375422" cy="784830"/>
          </a:xfrm>
          <a:prstGeom prst="rect">
            <a:avLst/>
          </a:prstGeom>
          <a:noFill/>
          <a:ln w="9525">
            <a:noFill/>
            <a:miter lim="800000"/>
            <a:headEnd/>
            <a:tailEnd/>
          </a:ln>
        </p:spPr>
        <p:txBody>
          <a:bodyPr>
            <a:prstTxWarp prst="textNoShape">
              <a:avLst/>
            </a:prstTxWarp>
            <a:spAutoFit/>
          </a:bodyPr>
          <a:lstStyle/>
          <a:p>
            <a:pPr algn="l"/>
            <a:r>
              <a:rPr lang="en-US" sz="1125" b="1" dirty="0"/>
              <a:t>Spiritual·     prayer·     meditation·   values clarification·     refusing to judge·     sharing grief· acceptance of self and others·     personal reflection time·     making commitments·   worship</a:t>
            </a:r>
          </a:p>
        </p:txBody>
      </p:sp>
      <p:pic>
        <p:nvPicPr>
          <p:cNvPr id="497675" name="Picture 1"/>
          <p:cNvPicPr>
            <a:picLocks noChangeAspect="1" noChangeArrowheads="1"/>
          </p:cNvPicPr>
          <p:nvPr/>
        </p:nvPicPr>
        <p:blipFill>
          <a:blip r:embed="rId2"/>
          <a:srcRect/>
          <a:stretch>
            <a:fillRect/>
          </a:stretch>
        </p:blipFill>
        <p:spPr bwMode="auto">
          <a:xfrm>
            <a:off x="4140398" y="1321594"/>
            <a:ext cx="3741539" cy="3232547"/>
          </a:xfrm>
          <a:prstGeom prst="rect">
            <a:avLst/>
          </a:prstGeom>
          <a:noFill/>
          <a:ln w="12700">
            <a:noFill/>
            <a:miter lim="800000"/>
            <a:headEnd/>
            <a:tailEnd/>
          </a:ln>
        </p:spPr>
      </p:pic>
      <p:pic>
        <p:nvPicPr>
          <p:cNvPr id="497676" name="Picture 11"/>
          <p:cNvPicPr>
            <a:picLocks noChangeAspect="1" noChangeArrowheads="1"/>
          </p:cNvPicPr>
          <p:nvPr/>
        </p:nvPicPr>
        <p:blipFill>
          <a:blip r:embed="rId3"/>
          <a:srcRect/>
          <a:stretch>
            <a:fillRect/>
          </a:stretch>
        </p:blipFill>
        <p:spPr bwMode="auto">
          <a:xfrm>
            <a:off x="5973217" y="1482328"/>
            <a:ext cx="404068" cy="375047"/>
          </a:xfrm>
          <a:prstGeom prst="rect">
            <a:avLst/>
          </a:prstGeom>
          <a:noFill/>
          <a:ln w="12700">
            <a:noFill/>
            <a:miter lim="800000"/>
            <a:headEnd/>
            <a:tailEnd/>
          </a:ln>
        </p:spPr>
      </p:pic>
      <p:sp>
        <p:nvSpPr>
          <p:cNvPr id="2" name="TextBox 1">
            <a:extLst>
              <a:ext uri="{FF2B5EF4-FFF2-40B4-BE49-F238E27FC236}">
                <a16:creationId xmlns:a16="http://schemas.microsoft.com/office/drawing/2014/main" id="{02FC0966-16D8-524A-8BA8-D89A7EB9D946}"/>
              </a:ext>
            </a:extLst>
          </p:cNvPr>
          <p:cNvSpPr txBox="1"/>
          <p:nvPr/>
        </p:nvSpPr>
        <p:spPr>
          <a:xfrm>
            <a:off x="4435078" y="6298287"/>
            <a:ext cx="2654125" cy="369332"/>
          </a:xfrm>
          <a:prstGeom prst="rect">
            <a:avLst/>
          </a:prstGeom>
          <a:noFill/>
        </p:spPr>
        <p:txBody>
          <a:bodyPr wrap="none" rtlCol="0">
            <a:spAutoFit/>
          </a:bodyPr>
          <a:lstStyle/>
          <a:p>
            <a:r>
              <a:rPr lang="en-US" dirty="0"/>
              <a:t>Talk to some one, debrief. </a:t>
            </a:r>
          </a:p>
        </p:txBody>
      </p:sp>
      <p:sp>
        <p:nvSpPr>
          <p:cNvPr id="3" name="TextBox 2">
            <a:extLst>
              <a:ext uri="{FF2B5EF4-FFF2-40B4-BE49-F238E27FC236}">
                <a16:creationId xmlns:a16="http://schemas.microsoft.com/office/drawing/2014/main" id="{C0D0CE37-2559-944B-8FFF-8639F78ADA42}"/>
              </a:ext>
            </a:extLst>
          </p:cNvPr>
          <p:cNvSpPr txBox="1"/>
          <p:nvPr/>
        </p:nvSpPr>
        <p:spPr>
          <a:xfrm>
            <a:off x="8672187" y="5574060"/>
            <a:ext cx="2423740" cy="369332"/>
          </a:xfrm>
          <a:prstGeom prst="rect">
            <a:avLst/>
          </a:prstGeom>
          <a:noFill/>
        </p:spPr>
        <p:txBody>
          <a:bodyPr wrap="none" rtlCol="0">
            <a:spAutoFit/>
          </a:bodyPr>
          <a:lstStyle/>
          <a:p>
            <a:r>
              <a:rPr lang="en-US" dirty="0"/>
              <a:t>Self care is for everyone</a:t>
            </a:r>
          </a:p>
        </p:txBody>
      </p:sp>
      <p:sp>
        <p:nvSpPr>
          <p:cNvPr id="4" name="TextBox 3">
            <a:extLst>
              <a:ext uri="{FF2B5EF4-FFF2-40B4-BE49-F238E27FC236}">
                <a16:creationId xmlns:a16="http://schemas.microsoft.com/office/drawing/2014/main" id="{87C513A0-3FC5-7A45-9B0A-DF8D14568617}"/>
              </a:ext>
            </a:extLst>
          </p:cNvPr>
          <p:cNvSpPr txBox="1"/>
          <p:nvPr/>
        </p:nvSpPr>
        <p:spPr>
          <a:xfrm>
            <a:off x="204281" y="5791170"/>
            <a:ext cx="2834494" cy="369332"/>
          </a:xfrm>
          <a:prstGeom prst="rect">
            <a:avLst/>
          </a:prstGeom>
          <a:noFill/>
        </p:spPr>
        <p:txBody>
          <a:bodyPr wrap="none" rtlCol="0">
            <a:spAutoFit/>
          </a:bodyPr>
          <a:lstStyle/>
          <a:p>
            <a:r>
              <a:rPr lang="en-US" dirty="0"/>
              <a:t>Keep and eye on your heart.</a:t>
            </a:r>
          </a:p>
        </p:txBody>
      </p:sp>
      <p:sp>
        <p:nvSpPr>
          <p:cNvPr id="5" name="TextBox 4">
            <a:extLst>
              <a:ext uri="{FF2B5EF4-FFF2-40B4-BE49-F238E27FC236}">
                <a16:creationId xmlns:a16="http://schemas.microsoft.com/office/drawing/2014/main" id="{F1C30DCC-E85D-DB40-B044-F824837F9A1F}"/>
              </a:ext>
            </a:extLst>
          </p:cNvPr>
          <p:cNvSpPr txBox="1"/>
          <p:nvPr/>
        </p:nvSpPr>
        <p:spPr>
          <a:xfrm>
            <a:off x="7810500" y="6062630"/>
            <a:ext cx="3741539" cy="604781"/>
          </a:xfrm>
          <a:prstGeom prst="rect">
            <a:avLst/>
          </a:prstGeom>
          <a:noFill/>
        </p:spPr>
        <p:txBody>
          <a:bodyPr wrap="square" rtlCol="0">
            <a:spAutoFit/>
          </a:bodyPr>
          <a:lstStyle/>
          <a:p>
            <a:r>
              <a:rPr lang="en-US" sz="1530" dirty="0"/>
              <a:t>Normalize as much as possible </a:t>
            </a:r>
          </a:p>
          <a:p>
            <a:r>
              <a:rPr lang="en-US" sz="1530" dirty="0"/>
              <a:t>recognizing the context. Focus on resources </a:t>
            </a:r>
            <a:r>
              <a:rPr lang="en-US" dirty="0"/>
              <a:t>. </a:t>
            </a:r>
          </a:p>
        </p:txBody>
      </p:sp>
      <p:sp>
        <p:nvSpPr>
          <p:cNvPr id="6" name="Footer Placeholder 5">
            <a:extLst>
              <a:ext uri="{FF2B5EF4-FFF2-40B4-BE49-F238E27FC236}">
                <a16:creationId xmlns:a16="http://schemas.microsoft.com/office/drawing/2014/main" id="{8BF46486-5257-D645-ADDC-06D2FC81D6D8}"/>
              </a:ext>
            </a:extLst>
          </p:cNvPr>
          <p:cNvSpPr>
            <a:spLocks noGrp="1"/>
          </p:cNvSpPr>
          <p:nvPr>
            <p:ph type="ftr" sz="quarter" idx="11"/>
          </p:nvPr>
        </p:nvSpPr>
        <p:spPr/>
        <p:txBody>
          <a:bodyPr/>
          <a:lstStyle/>
          <a:p>
            <a:r>
              <a:rPr lang="en-US"/>
              <a:t>sbuckbee1@mac.com</a:t>
            </a:r>
            <a:endParaRPr lang="en-US" dirty="0"/>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ChangeArrowheads="1"/>
          </p:cNvSpPr>
          <p:nvPr/>
        </p:nvSpPr>
        <p:spPr bwMode="auto">
          <a:xfrm>
            <a:off x="1524000" y="1"/>
            <a:ext cx="9144000" cy="7125923"/>
          </a:xfrm>
          <a:prstGeom prst="rect">
            <a:avLst/>
          </a:prstGeom>
          <a:noFill/>
          <a:ln w="9525">
            <a:noFill/>
            <a:miter lim="800000"/>
            <a:headEnd/>
            <a:tailEnd/>
          </a:ln>
        </p:spPr>
        <p:txBody>
          <a:bodyPr lIns="91439" tIns="45719" rIns="91439" bIns="45719">
            <a:prstTxWarp prst="textNoShape">
              <a:avLst/>
            </a:prstTxWarp>
            <a:spAutoFit/>
          </a:bodyPr>
          <a:lstStyle/>
          <a:p>
            <a:r>
              <a:rPr lang="en-US" sz="2391" b="1" dirty="0">
                <a:solidFill>
                  <a:srgbClr val="9C5642"/>
                </a:solidFill>
                <a:latin typeface="Arial-BoldMS" charset="0"/>
              </a:rPr>
              <a:t>The Five Freedoms</a:t>
            </a:r>
          </a:p>
          <a:p>
            <a:pPr algn="l"/>
            <a:r>
              <a:rPr lang="en-US" sz="2391" b="1" dirty="0">
                <a:solidFill>
                  <a:srgbClr val="9C5642"/>
                </a:solidFill>
                <a:latin typeface="ArialMS" charset="0"/>
              </a:rPr>
              <a:t>The </a:t>
            </a:r>
            <a:r>
              <a:rPr lang="en-US" sz="2391" b="1" dirty="0">
                <a:solidFill>
                  <a:srgbClr val="9C5642"/>
                </a:solidFill>
                <a:latin typeface="Arial-BoldMS" charset="0"/>
              </a:rPr>
              <a:t>FREEDOM</a:t>
            </a:r>
            <a:r>
              <a:rPr lang="en-US" sz="2391" b="1" dirty="0">
                <a:solidFill>
                  <a:srgbClr val="9C5642"/>
                </a:solidFill>
                <a:latin typeface="ArialMS" charset="0"/>
              </a:rPr>
              <a:t> to see and hear what is here, instead of </a:t>
            </a:r>
          </a:p>
          <a:p>
            <a:pPr algn="l"/>
            <a:r>
              <a:rPr lang="en-US" sz="2391" b="1" dirty="0">
                <a:solidFill>
                  <a:srgbClr val="9C5642"/>
                </a:solidFill>
                <a:latin typeface="ArialMS" charset="0"/>
              </a:rPr>
              <a:t>what should be, was, or will be.</a:t>
            </a:r>
          </a:p>
          <a:p>
            <a:pPr algn="l"/>
            <a:endParaRPr lang="en-US" sz="2391" b="1" dirty="0">
              <a:solidFill>
                <a:srgbClr val="9C5642"/>
              </a:solidFill>
              <a:latin typeface="ArialMS" charset="0"/>
            </a:endParaRPr>
          </a:p>
          <a:p>
            <a:pPr algn="l"/>
            <a:r>
              <a:rPr lang="en-US" sz="2391" b="1" dirty="0">
                <a:solidFill>
                  <a:srgbClr val="9C5642"/>
                </a:solidFill>
                <a:latin typeface="ArialMS" charset="0"/>
              </a:rPr>
              <a:t>The </a:t>
            </a:r>
            <a:r>
              <a:rPr lang="en-US" sz="2391" b="1" dirty="0">
                <a:solidFill>
                  <a:srgbClr val="9C5642"/>
                </a:solidFill>
                <a:latin typeface="Arial-BoldMS" charset="0"/>
              </a:rPr>
              <a:t>FREEDOM</a:t>
            </a:r>
            <a:r>
              <a:rPr lang="en-US" sz="2391" b="1" dirty="0">
                <a:solidFill>
                  <a:srgbClr val="9C5642"/>
                </a:solidFill>
                <a:latin typeface="ArialMS" charset="0"/>
              </a:rPr>
              <a:t> to say what you feel and think, </a:t>
            </a:r>
          </a:p>
          <a:p>
            <a:pPr algn="l"/>
            <a:r>
              <a:rPr lang="en-US" sz="2391" b="1" dirty="0">
                <a:solidFill>
                  <a:srgbClr val="9C5642"/>
                </a:solidFill>
                <a:latin typeface="ArialMS" charset="0"/>
              </a:rPr>
              <a:t>instead of what you should.</a:t>
            </a:r>
          </a:p>
          <a:p>
            <a:pPr algn="l"/>
            <a:endParaRPr lang="en-US" sz="2391" b="1" dirty="0">
              <a:solidFill>
                <a:srgbClr val="9C5642"/>
              </a:solidFill>
              <a:latin typeface="ArialMS" charset="0"/>
            </a:endParaRPr>
          </a:p>
          <a:p>
            <a:pPr algn="l"/>
            <a:r>
              <a:rPr lang="en-US" sz="2391" b="1" dirty="0">
                <a:solidFill>
                  <a:srgbClr val="9C5642"/>
                </a:solidFill>
                <a:latin typeface="ArialMS" charset="0"/>
              </a:rPr>
              <a:t>The </a:t>
            </a:r>
            <a:r>
              <a:rPr lang="en-US" sz="2391" b="1" dirty="0">
                <a:solidFill>
                  <a:srgbClr val="9C5642"/>
                </a:solidFill>
                <a:latin typeface="Arial-BoldMS" charset="0"/>
              </a:rPr>
              <a:t>FREEDOM </a:t>
            </a:r>
            <a:r>
              <a:rPr lang="en-US" sz="2391" b="1" dirty="0">
                <a:solidFill>
                  <a:srgbClr val="9C5642"/>
                </a:solidFill>
                <a:latin typeface="ArialMS" charset="0"/>
              </a:rPr>
              <a:t>to feel what you feel, instead of what you ought.</a:t>
            </a:r>
          </a:p>
          <a:p>
            <a:pPr algn="l"/>
            <a:endParaRPr lang="en-US" sz="2391" b="1" dirty="0">
              <a:solidFill>
                <a:srgbClr val="9C5642"/>
              </a:solidFill>
              <a:latin typeface="ArialMS" charset="0"/>
            </a:endParaRPr>
          </a:p>
          <a:p>
            <a:pPr algn="l"/>
            <a:r>
              <a:rPr lang="en-US" sz="2391" b="1" dirty="0">
                <a:solidFill>
                  <a:srgbClr val="9C5642"/>
                </a:solidFill>
                <a:latin typeface="ArialMS" charset="0"/>
              </a:rPr>
              <a:t>The </a:t>
            </a:r>
            <a:r>
              <a:rPr lang="en-US" sz="2391" b="1" dirty="0">
                <a:solidFill>
                  <a:srgbClr val="9C5642"/>
                </a:solidFill>
                <a:latin typeface="Arial-BoldMS" charset="0"/>
              </a:rPr>
              <a:t>FREEDOM</a:t>
            </a:r>
            <a:r>
              <a:rPr lang="en-US" sz="2391" b="1" dirty="0">
                <a:solidFill>
                  <a:srgbClr val="9C5642"/>
                </a:solidFill>
                <a:latin typeface="ArialMS" charset="0"/>
              </a:rPr>
              <a:t> to ask for what you want, instead of always </a:t>
            </a:r>
          </a:p>
          <a:p>
            <a:pPr algn="l"/>
            <a:r>
              <a:rPr lang="en-US" sz="2391" b="1" dirty="0">
                <a:solidFill>
                  <a:srgbClr val="9C5642"/>
                </a:solidFill>
                <a:latin typeface="ArialMS" charset="0"/>
              </a:rPr>
              <a:t>waiting for permission.</a:t>
            </a:r>
          </a:p>
          <a:p>
            <a:pPr algn="l"/>
            <a:endParaRPr lang="en-US" sz="2391" b="1" dirty="0">
              <a:solidFill>
                <a:srgbClr val="9C5642"/>
              </a:solidFill>
              <a:latin typeface="ArialMS" charset="0"/>
            </a:endParaRPr>
          </a:p>
          <a:p>
            <a:pPr algn="l"/>
            <a:r>
              <a:rPr lang="en-US" sz="2391" b="1" dirty="0">
                <a:solidFill>
                  <a:srgbClr val="9C5642"/>
                </a:solidFill>
                <a:latin typeface="ArialMS" charset="0"/>
              </a:rPr>
              <a:t>The </a:t>
            </a:r>
            <a:r>
              <a:rPr lang="en-US" sz="2391" b="1" dirty="0">
                <a:solidFill>
                  <a:srgbClr val="9C5642"/>
                </a:solidFill>
                <a:latin typeface="Arial-BoldMS" charset="0"/>
              </a:rPr>
              <a:t>FREEDOM</a:t>
            </a:r>
            <a:r>
              <a:rPr lang="en-US" sz="2391" b="1" dirty="0">
                <a:solidFill>
                  <a:srgbClr val="9C5642"/>
                </a:solidFill>
                <a:latin typeface="ArialMS" charset="0"/>
              </a:rPr>
              <a:t> to take risks in your own behalf, instead of </a:t>
            </a:r>
          </a:p>
          <a:p>
            <a:pPr algn="l"/>
            <a:r>
              <a:rPr lang="en-US" sz="2391" b="1" dirty="0">
                <a:solidFill>
                  <a:srgbClr val="9C5642"/>
                </a:solidFill>
                <a:latin typeface="ArialMS" charset="0"/>
              </a:rPr>
              <a:t>choosing to be only "secure" and not rocking the boat</a:t>
            </a:r>
            <a:r>
              <a:rPr lang="en-US" sz="2391" dirty="0">
                <a:solidFill>
                  <a:srgbClr val="9C5642"/>
                </a:solidFill>
                <a:latin typeface="ArialMS" charset="0"/>
              </a:rPr>
              <a:t>.</a:t>
            </a:r>
          </a:p>
          <a:p>
            <a:pPr algn="l"/>
            <a:r>
              <a:rPr lang="en-US" sz="1406" dirty="0">
                <a:solidFill>
                  <a:srgbClr val="9C5642"/>
                </a:solidFill>
                <a:latin typeface="ArialMS" charset="0"/>
              </a:rPr>
              <a:t>Virginia Satir</a:t>
            </a:r>
          </a:p>
          <a:p>
            <a:pPr algn="l"/>
            <a:endParaRPr lang="en-US" sz="1828" b="1" dirty="0">
              <a:solidFill>
                <a:schemeClr val="tx2"/>
              </a:solidFill>
              <a:latin typeface="Helvetica" pitchFamily="4" charset="0"/>
            </a:endParaRPr>
          </a:p>
          <a:p>
            <a:pPr algn="l"/>
            <a:r>
              <a:rPr lang="en-US" sz="1828" b="1" dirty="0">
                <a:solidFill>
                  <a:schemeClr val="tx2"/>
                </a:solidFill>
                <a:latin typeface="Helvetica" pitchFamily="4" charset="0"/>
              </a:rPr>
              <a:t>Take only what fits and what does not fit put it aside and move on.</a:t>
            </a:r>
          </a:p>
          <a:p>
            <a:pPr algn="l"/>
            <a:r>
              <a:rPr lang="en-US" sz="2391" dirty="0">
                <a:latin typeface="Helvetica" pitchFamily="4" charset="0"/>
              </a:rPr>
              <a:t> </a:t>
            </a:r>
          </a:p>
          <a:p>
            <a:pPr algn="l"/>
            <a:endParaRPr lang="en-US" sz="2391" dirty="0"/>
          </a:p>
        </p:txBody>
      </p:sp>
      <p:sp>
        <p:nvSpPr>
          <p:cNvPr id="2" name="Footer Placeholder 1">
            <a:extLst>
              <a:ext uri="{FF2B5EF4-FFF2-40B4-BE49-F238E27FC236}">
                <a16:creationId xmlns:a16="http://schemas.microsoft.com/office/drawing/2014/main" id="{218CC170-D072-9348-ACE3-2DEC03AAC4E1}"/>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0D5A34-E705-254E-8B53-F8784CA4E96C}"/>
              </a:ext>
            </a:extLst>
          </p:cNvPr>
          <p:cNvSpPr txBox="1"/>
          <p:nvPr/>
        </p:nvSpPr>
        <p:spPr>
          <a:xfrm>
            <a:off x="3048000" y="2008921"/>
            <a:ext cx="6096000" cy="369332"/>
          </a:xfrm>
          <a:prstGeom prst="rect">
            <a:avLst/>
          </a:prstGeom>
          <a:noFill/>
        </p:spPr>
        <p:txBody>
          <a:bodyPr wrap="square">
            <a:spAutoFit/>
          </a:bodyPr>
          <a:lstStyle/>
          <a:p>
            <a:r>
              <a:rPr lang="en-US" dirty="0">
                <a:hlinkClick r:id="rId2"/>
              </a:rPr>
              <a:t>https://www.samhsa.gov</a:t>
            </a:r>
            <a:endParaRPr lang="en-US" dirty="0"/>
          </a:p>
        </p:txBody>
      </p:sp>
      <p:sp>
        <p:nvSpPr>
          <p:cNvPr id="5" name="TextBox 4">
            <a:extLst>
              <a:ext uri="{FF2B5EF4-FFF2-40B4-BE49-F238E27FC236}">
                <a16:creationId xmlns:a16="http://schemas.microsoft.com/office/drawing/2014/main" id="{ADCDCF23-8A56-F44F-BFAA-BDE91E716215}"/>
              </a:ext>
            </a:extLst>
          </p:cNvPr>
          <p:cNvSpPr txBox="1"/>
          <p:nvPr/>
        </p:nvSpPr>
        <p:spPr>
          <a:xfrm>
            <a:off x="3058510" y="3244334"/>
            <a:ext cx="7653153" cy="369332"/>
          </a:xfrm>
          <a:prstGeom prst="rect">
            <a:avLst/>
          </a:prstGeom>
          <a:noFill/>
        </p:spPr>
        <p:txBody>
          <a:bodyPr wrap="square">
            <a:spAutoFit/>
          </a:bodyPr>
          <a:lstStyle/>
          <a:p>
            <a:r>
              <a:rPr lang="en-US" dirty="0">
                <a:hlinkClick r:id="rId3"/>
              </a:rPr>
              <a:t>https://www.psychiatry.org/patients-families/coping-after-disaster-trauma</a:t>
            </a:r>
            <a:endParaRPr lang="en-US" dirty="0"/>
          </a:p>
        </p:txBody>
      </p:sp>
      <p:sp>
        <p:nvSpPr>
          <p:cNvPr id="6" name="TextBox 5">
            <a:extLst>
              <a:ext uri="{FF2B5EF4-FFF2-40B4-BE49-F238E27FC236}">
                <a16:creationId xmlns:a16="http://schemas.microsoft.com/office/drawing/2014/main" id="{E442DD1B-3B07-6D4A-820D-AD2CE4DB98D3}"/>
              </a:ext>
            </a:extLst>
          </p:cNvPr>
          <p:cNvSpPr txBox="1"/>
          <p:nvPr/>
        </p:nvSpPr>
        <p:spPr>
          <a:xfrm>
            <a:off x="3048000" y="948766"/>
            <a:ext cx="3865866" cy="369332"/>
          </a:xfrm>
          <a:prstGeom prst="rect">
            <a:avLst/>
          </a:prstGeom>
          <a:noFill/>
        </p:spPr>
        <p:txBody>
          <a:bodyPr wrap="none" rtlCol="0">
            <a:spAutoFit/>
          </a:bodyPr>
          <a:lstStyle/>
          <a:p>
            <a:r>
              <a:rPr lang="en-US" dirty="0">
                <a:hlinkClick r:id="rId4"/>
              </a:rPr>
              <a:t>https://www.ready.gov/coping-disaster</a:t>
            </a:r>
            <a:endParaRPr lang="en-US" dirty="0"/>
          </a:p>
        </p:txBody>
      </p:sp>
      <p:sp>
        <p:nvSpPr>
          <p:cNvPr id="7" name="TextBox 6">
            <a:extLst>
              <a:ext uri="{FF2B5EF4-FFF2-40B4-BE49-F238E27FC236}">
                <a16:creationId xmlns:a16="http://schemas.microsoft.com/office/drawing/2014/main" id="{6B5000BA-FD9B-4C4F-B083-722C2ECA9F8B}"/>
              </a:ext>
            </a:extLst>
          </p:cNvPr>
          <p:cNvSpPr txBox="1"/>
          <p:nvPr/>
        </p:nvSpPr>
        <p:spPr>
          <a:xfrm>
            <a:off x="3048000" y="4339572"/>
            <a:ext cx="6094378" cy="369332"/>
          </a:xfrm>
          <a:prstGeom prst="rect">
            <a:avLst/>
          </a:prstGeom>
          <a:noFill/>
        </p:spPr>
        <p:txBody>
          <a:bodyPr wrap="square">
            <a:spAutoFit/>
          </a:bodyPr>
          <a:lstStyle/>
          <a:p>
            <a:r>
              <a:rPr lang="en-US" dirty="0">
                <a:hlinkClick r:id="rId5"/>
              </a:rPr>
              <a:t>https://www.selfcareforum.org</a:t>
            </a:r>
            <a:endParaRPr lang="en-US" dirty="0"/>
          </a:p>
        </p:txBody>
      </p:sp>
      <p:sp>
        <p:nvSpPr>
          <p:cNvPr id="2" name="Footer Placeholder 1">
            <a:extLst>
              <a:ext uri="{FF2B5EF4-FFF2-40B4-BE49-F238E27FC236}">
                <a16:creationId xmlns:a16="http://schemas.microsoft.com/office/drawing/2014/main" id="{3ABFCB35-45A3-F14D-814E-18441CC24E77}"/>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3821420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1">
            <a:extLst>
              <a:ext uri="{FF2B5EF4-FFF2-40B4-BE49-F238E27FC236}">
                <a16:creationId xmlns:a16="http://schemas.microsoft.com/office/drawing/2014/main" id="{2CD3D9A8-1C20-F244-B7C2-30D5BA41AD54}"/>
              </a:ext>
            </a:extLst>
          </p:cNvPr>
          <p:cNvSpPr>
            <a:spLocks noGrp="1" noChangeArrowheads="1"/>
          </p:cNvSpPr>
          <p:nvPr>
            <p:ph type="title"/>
          </p:nvPr>
        </p:nvSpPr>
        <p:spPr>
          <a:xfrm>
            <a:off x="3234558" y="401910"/>
            <a:ext cx="5184228" cy="1325563"/>
          </a:xfrm>
        </p:spPr>
        <p:txBody>
          <a:bodyPr/>
          <a:lstStyle/>
          <a:p>
            <a:r>
              <a:rPr lang="en-US" altLang="en-US" dirty="0"/>
              <a:t>   Sin Eaters &amp; healing</a:t>
            </a:r>
          </a:p>
        </p:txBody>
      </p:sp>
      <p:sp>
        <p:nvSpPr>
          <p:cNvPr id="485379" name="Rectangle 2">
            <a:extLst>
              <a:ext uri="{FF2B5EF4-FFF2-40B4-BE49-F238E27FC236}">
                <a16:creationId xmlns:a16="http://schemas.microsoft.com/office/drawing/2014/main" id="{755BE12E-940E-114C-B48B-36F25862DFD3}"/>
              </a:ext>
            </a:extLst>
          </p:cNvPr>
          <p:cNvSpPr>
            <a:spLocks/>
          </p:cNvSpPr>
          <p:nvPr/>
        </p:nvSpPr>
        <p:spPr bwMode="auto">
          <a:xfrm>
            <a:off x="1387366" y="1553766"/>
            <a:ext cx="9280634" cy="2250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1pPr>
            <a:lvl2pPr marL="37931725" indent="-37474525"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2pPr>
            <a:lvl3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3pPr>
            <a:lvl4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4pPr>
            <a:lvl5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5pPr>
            <a:lvl6pPr marL="4572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6pPr>
            <a:lvl7pPr marL="9144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7pPr>
            <a:lvl8pPr marL="13716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8pPr>
            <a:lvl9pPr marL="18288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9pPr>
          </a:lstStyle>
          <a:p>
            <a:pPr eaLnBrk="1" hangingPunct="1">
              <a:spcBef>
                <a:spcPts val="914"/>
              </a:spcBef>
            </a:pPr>
            <a:r>
              <a:rPr lang="en-US" altLang="en-US" sz="1406" dirty="0">
                <a:solidFill>
                  <a:schemeClr val="tx1"/>
                </a:solidFill>
                <a:latin typeface="Arial" panose="020B0604020202020204" pitchFamily="34" charset="0"/>
                <a:cs typeface="Arial" panose="020B0604020202020204" pitchFamily="34" charset="0"/>
                <a:sym typeface="Arial" panose="020B0604020202020204" pitchFamily="34" charset="0"/>
              </a:rPr>
              <a:t>In some part of Wales a very extraordinary rite was observed. "When a person died, the friends sent for the sin-eater of the district, who on his arrival places a piece of salt on the breast of the defunct, and upon the salt a piece of bread. He then muttered an incantation over the bread, which he finally ate; thereby eating up all the sins of the deceased. This done, he received the fee of two shillings and sixpence, and vanished as quickly as possible from the general gaze; for as it was believed that he really appropriated to his own use and beheld the sins of all those over whom he performed the above ceremony, he was utterly detested in the neighborhood -- regarded as a mere Pariah -- as one irremediably lost."</a:t>
            </a:r>
          </a:p>
        </p:txBody>
      </p:sp>
      <p:sp>
        <p:nvSpPr>
          <p:cNvPr id="485380" name="Rectangle 3">
            <a:extLst>
              <a:ext uri="{FF2B5EF4-FFF2-40B4-BE49-F238E27FC236}">
                <a16:creationId xmlns:a16="http://schemas.microsoft.com/office/drawing/2014/main" id="{EAFA52A6-1BDB-FC42-8913-A91C5B5995A2}"/>
              </a:ext>
            </a:extLst>
          </p:cNvPr>
          <p:cNvSpPr>
            <a:spLocks/>
          </p:cNvSpPr>
          <p:nvPr/>
        </p:nvSpPr>
        <p:spPr bwMode="auto">
          <a:xfrm>
            <a:off x="2686806" y="3226742"/>
            <a:ext cx="74944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lvl1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1pPr>
            <a:lvl2pPr marL="37931725" indent="-37474525"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2pPr>
            <a:lvl3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3pPr>
            <a:lvl4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4pPr>
            <a:lvl5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5pPr>
            <a:lvl6pPr marL="4572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6pPr>
            <a:lvl7pPr marL="9144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7pPr>
            <a:lvl8pPr marL="13716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8pPr>
            <a:lvl9pPr marL="18288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9pPr>
          </a:lstStyle>
          <a:p>
            <a:pPr eaLnBrk="1" hangingPunct="1"/>
            <a:endParaRPr lang="en-US" altLang="en-US" sz="3375" dirty="0">
              <a:solidFill>
                <a:schemeClr val="tx1"/>
              </a:solidFill>
            </a:endParaRPr>
          </a:p>
          <a:p>
            <a:pPr eaLnBrk="1" hangingPunct="1"/>
            <a:r>
              <a:rPr lang="en-US" altLang="en-US" sz="3375" dirty="0">
                <a:solidFill>
                  <a:schemeClr val="tx1"/>
                </a:solidFill>
              </a:rPr>
              <a:t>	</a:t>
            </a:r>
          </a:p>
          <a:p>
            <a:pPr eaLnBrk="1" hangingPunct="1"/>
            <a:r>
              <a:rPr lang="en-US" altLang="en-US" sz="3375" dirty="0">
                <a:solidFill>
                  <a:schemeClr val="tx1"/>
                </a:solidFill>
              </a:rPr>
              <a:t>You are not a Sin Eater</a:t>
            </a:r>
          </a:p>
          <a:p>
            <a:pPr eaLnBrk="1" hangingPunct="1"/>
            <a:r>
              <a:rPr lang="en-US" altLang="en-US" sz="3375" dirty="0">
                <a:solidFill>
                  <a:schemeClr val="tx1"/>
                </a:solidFill>
              </a:rPr>
              <a:t>You are the elements of change.</a:t>
            </a:r>
          </a:p>
          <a:p>
            <a:pPr eaLnBrk="1" hangingPunct="1"/>
            <a:r>
              <a:rPr lang="en-US" altLang="en-US" sz="3375" dirty="0">
                <a:solidFill>
                  <a:schemeClr val="tx1"/>
                </a:solidFill>
              </a:rPr>
              <a:t>You are witnesses to hungers of others.</a:t>
            </a:r>
          </a:p>
          <a:p>
            <a:pPr eaLnBrk="1" hangingPunct="1"/>
            <a:endParaRPr lang="en-US" altLang="en-US" sz="3375" dirty="0">
              <a:solidFill>
                <a:schemeClr val="tx1"/>
              </a:solidFill>
            </a:endParaRPr>
          </a:p>
          <a:p>
            <a:pPr eaLnBrk="1" hangingPunct="1"/>
            <a:endParaRPr lang="en-US" altLang="en-US" sz="3375" dirty="0">
              <a:solidFill>
                <a:schemeClr val="tx1"/>
              </a:solidFill>
            </a:endParaRPr>
          </a:p>
          <a:p>
            <a:pPr eaLnBrk="1" hangingPunct="1"/>
            <a:endParaRPr lang="en-US" altLang="en-US" sz="3375" dirty="0">
              <a:solidFill>
                <a:schemeClr val="tx1"/>
              </a:solidFill>
            </a:endParaRPr>
          </a:p>
        </p:txBody>
      </p:sp>
      <p:sp>
        <p:nvSpPr>
          <p:cNvPr id="2" name="Footer Placeholder 1">
            <a:extLst>
              <a:ext uri="{FF2B5EF4-FFF2-40B4-BE49-F238E27FC236}">
                <a16:creationId xmlns:a16="http://schemas.microsoft.com/office/drawing/2014/main" id="{77635F5C-D300-1949-B100-13FD31FCEE61}"/>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1">
            <a:extLst>
              <a:ext uri="{FF2B5EF4-FFF2-40B4-BE49-F238E27FC236}">
                <a16:creationId xmlns:a16="http://schemas.microsoft.com/office/drawing/2014/main" id="{22A748EC-E75C-C640-AE7B-488356ACF757}"/>
              </a:ext>
            </a:extLst>
          </p:cNvPr>
          <p:cNvSpPr>
            <a:spLocks/>
          </p:cNvSpPr>
          <p:nvPr/>
        </p:nvSpPr>
        <p:spPr bwMode="auto">
          <a:xfrm>
            <a:off x="2467651" y="398804"/>
            <a:ext cx="7893844" cy="578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1pPr>
            <a:lvl2pPr marL="37931725" indent="-37474525"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2pPr>
            <a:lvl3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3pPr>
            <a:lvl4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4pPr>
            <a:lvl5pPr eaLnBrk="0" hangingPunct="0">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5pPr>
            <a:lvl6pPr marL="4572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6pPr>
            <a:lvl7pPr marL="9144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7pPr>
            <a:lvl8pPr marL="13716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8pPr>
            <a:lvl9pPr marL="1828800" eaLnBrk="0" fontAlgn="base" hangingPunct="0">
              <a:spcBef>
                <a:spcPct val="0"/>
              </a:spcBef>
              <a:spcAft>
                <a:spcPct val="0"/>
              </a:spcAft>
              <a:defRPr sz="4800">
                <a:solidFill>
                  <a:srgbClr val="2F1A14"/>
                </a:solidFill>
                <a:latin typeface="Papyrus" panose="020B0602040200020303" pitchFamily="34" charset="77"/>
                <a:ea typeface="ヒラギノ角ゴ ProN W3" panose="020B0300000000000000" pitchFamily="34" charset="-128"/>
                <a:sym typeface="Papyrus" panose="020B0602040200020303" pitchFamily="34" charset="77"/>
              </a:defRPr>
            </a:lvl9pPr>
          </a:lstStyle>
          <a:p>
            <a:pPr algn="l" eaLnBrk="1" hangingPunct="1"/>
            <a:r>
              <a:rPr lang="en-US" altLang="en-US" sz="1687" dirty="0">
                <a:solidFill>
                  <a:schemeClr val="tx1"/>
                </a:solidFill>
                <a:latin typeface="Helvetica" pitchFamily="2" charset="0"/>
                <a:sym typeface="Helvetica" pitchFamily="2" charset="0"/>
              </a:rPr>
              <a:t>CUMULATIVE STRESS</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Cumulative stress is a state of chronic fatigue and frustration resulting from many disappointments and unrelieved stress. It is sometimes referred to as "burnout" and is difficult to differentiate from clinical depression. Signs and symptoms of cumulative stress include the following:</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Depression</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Fatigue</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Irritability</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Apathy and disillusionment</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Excessive defensiveness and withdrawal</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Increased use of alcohol and drug abuse</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Loss of energy</a:t>
            </a:r>
          </a:p>
          <a:p>
            <a:pPr algn="l" eaLnBrk="1" hangingPunct="1"/>
            <a:endParaRPr lang="en-US" altLang="en-US" sz="1687" dirty="0">
              <a:solidFill>
                <a:schemeClr val="tx1"/>
              </a:solidFill>
              <a:latin typeface="Helvetica" pitchFamily="2" charset="0"/>
              <a:sym typeface="Helvetica" pitchFamily="2" charset="0"/>
            </a:endParaRPr>
          </a:p>
          <a:p>
            <a:pPr algn="l" eaLnBrk="1" hangingPunct="1"/>
            <a:r>
              <a:rPr lang="en-US" altLang="en-US" sz="1687" dirty="0">
                <a:solidFill>
                  <a:schemeClr val="tx1"/>
                </a:solidFill>
                <a:latin typeface="Helvetica" pitchFamily="2" charset="0"/>
                <a:sym typeface="Helvetica" pitchFamily="2" charset="0"/>
              </a:rPr>
              <a:t>• Increased illness</a:t>
            </a:r>
          </a:p>
          <a:p>
            <a:pPr eaLnBrk="1" hangingPunct="1"/>
            <a:endParaRPr lang="en-US" altLang="en-US" sz="1266" dirty="0">
              <a:solidFill>
                <a:schemeClr val="tx1"/>
              </a:solidFill>
            </a:endParaRPr>
          </a:p>
        </p:txBody>
      </p:sp>
      <p:pic>
        <p:nvPicPr>
          <p:cNvPr id="3" name="Picture 3">
            <a:extLst>
              <a:ext uri="{FF2B5EF4-FFF2-40B4-BE49-F238E27FC236}">
                <a16:creationId xmlns:a16="http://schemas.microsoft.com/office/drawing/2014/main" id="{991EE4ED-A3EB-AE45-98FF-A7CD52895A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79923" y="2228294"/>
            <a:ext cx="2581457" cy="1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4" name="Picture 2">
            <a:extLst>
              <a:ext uri="{FF2B5EF4-FFF2-40B4-BE49-F238E27FC236}">
                <a16:creationId xmlns:a16="http://schemas.microsoft.com/office/drawing/2014/main" id="{DB961496-3A3E-F142-BD48-CFF19A3B0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72" y="1952366"/>
            <a:ext cx="2110903" cy="211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F0379C83-99EC-4942-990C-692481199AF9}"/>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Title 1"/>
          <p:cNvSpPr>
            <a:spLocks noGrp="1"/>
          </p:cNvSpPr>
          <p:nvPr>
            <p:ph type="title"/>
          </p:nvPr>
        </p:nvSpPr>
        <p:spPr/>
        <p:txBody>
          <a:bodyPr/>
          <a:lstStyle/>
          <a:p>
            <a:endParaRPr lang="en-US" dirty="0">
              <a:ea typeface="ＭＳ Ｐゴシック" pitchFamily="4" charset="-128"/>
              <a:cs typeface="ＭＳ Ｐゴシック" pitchFamily="4" charset="-128"/>
            </a:endParaRPr>
          </a:p>
        </p:txBody>
      </p:sp>
      <p:pic>
        <p:nvPicPr>
          <p:cNvPr id="498691" name="Content Placeholder 3" descr="Brad1.jpg"/>
          <p:cNvPicPr>
            <a:picLocks noChangeAspect="1"/>
          </p:cNvPicPr>
          <p:nvPr/>
        </p:nvPicPr>
        <p:blipFill>
          <a:blip r:embed="rId2"/>
          <a:srcRect l="-19223" r="-19223"/>
          <a:stretch>
            <a:fillRect/>
          </a:stretch>
        </p:blipFill>
        <p:spPr bwMode="auto">
          <a:xfrm>
            <a:off x="148828" y="136525"/>
            <a:ext cx="11894344" cy="6429375"/>
          </a:xfrm>
          <a:prstGeom prst="rect">
            <a:avLst/>
          </a:prstGeom>
          <a:noFill/>
          <a:ln w="9525">
            <a:noFill/>
            <a:miter lim="800000"/>
            <a:headEnd/>
            <a:tailEnd/>
          </a:ln>
        </p:spPr>
      </p:pic>
      <p:sp>
        <p:nvSpPr>
          <p:cNvPr id="2" name="Footer Placeholder 1">
            <a:extLst>
              <a:ext uri="{FF2B5EF4-FFF2-40B4-BE49-F238E27FC236}">
                <a16:creationId xmlns:a16="http://schemas.microsoft.com/office/drawing/2014/main" id="{9EAD544B-B180-AB41-B7FF-02387E275C20}"/>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Little pink hearts with sunshine">
            <a:extLst>
              <a:ext uri="{FF2B5EF4-FFF2-40B4-BE49-F238E27FC236}">
                <a16:creationId xmlns:a16="http://schemas.microsoft.com/office/drawing/2014/main" id="{92096830-A61F-5314-A44C-7A9C3B38FE2A}"/>
              </a:ext>
            </a:extLst>
          </p:cNvPr>
          <p:cNvPicPr>
            <a:picLocks noChangeAspect="1"/>
          </p:cNvPicPr>
          <p:nvPr/>
        </p:nvPicPr>
        <p:blipFill rotWithShape="1">
          <a:blip r:embed="rId2"/>
          <a:srcRect l="3643" t="23677" r="5448"/>
          <a:stretch/>
        </p:blipFill>
        <p:spPr>
          <a:xfrm>
            <a:off x="19" y="0"/>
            <a:ext cx="12191981" cy="6857990"/>
          </a:xfrm>
          <a:prstGeom prst="rect">
            <a:avLst/>
          </a:prstGeom>
        </p:spPr>
      </p:pic>
      <p:sp>
        <p:nvSpPr>
          <p:cNvPr id="48" name="Rectangle 47">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95D306-ECCD-1946-828D-2AF49FD44AC1}"/>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5600" dirty="0"/>
              <a:t>The thing that matters most is our ability to love. </a:t>
            </a:r>
            <a:br>
              <a:rPr lang="en-US" sz="5600" dirty="0"/>
            </a:br>
            <a:r>
              <a:rPr lang="en-US" sz="2000" dirty="0"/>
              <a:t>Shmuel Ron</a:t>
            </a:r>
          </a:p>
        </p:txBody>
      </p:sp>
      <p:sp>
        <p:nvSpPr>
          <p:cNvPr id="50" name="Rectangle: Rounded Corners 49">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0AF15972-590F-0C4A-BF01-8277CB00F392}"/>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23969185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A8B9-73FF-914A-9985-6D3C2FE4F062}"/>
              </a:ext>
            </a:extLst>
          </p:cNvPr>
          <p:cNvSpPr>
            <a:spLocks noGrp="1"/>
          </p:cNvSpPr>
          <p:nvPr>
            <p:ph type="title"/>
          </p:nvPr>
        </p:nvSpPr>
        <p:spPr>
          <a:xfrm>
            <a:off x="648929" y="629266"/>
            <a:ext cx="3505495" cy="1622321"/>
          </a:xfrm>
        </p:spPr>
        <p:txBody>
          <a:bodyPr>
            <a:normAutofit/>
          </a:bodyPr>
          <a:lstStyle/>
          <a:p>
            <a:r>
              <a:rPr lang="en-US" sz="2400" dirty="0"/>
              <a:t>Satir on Change</a:t>
            </a:r>
            <a:br>
              <a:rPr lang="en-US" sz="2400" dirty="0"/>
            </a:br>
            <a:endParaRPr lang="en-US" sz="2400" dirty="0"/>
          </a:p>
        </p:txBody>
      </p:sp>
      <p:sp>
        <p:nvSpPr>
          <p:cNvPr id="3" name="Content Placeholder 2">
            <a:extLst>
              <a:ext uri="{FF2B5EF4-FFF2-40B4-BE49-F238E27FC236}">
                <a16:creationId xmlns:a16="http://schemas.microsoft.com/office/drawing/2014/main" id="{353C12A9-05E9-4F40-B37D-953663650DCA}"/>
              </a:ext>
            </a:extLst>
          </p:cNvPr>
          <p:cNvSpPr>
            <a:spLocks noGrp="1"/>
          </p:cNvSpPr>
          <p:nvPr>
            <p:ph idx="1"/>
          </p:nvPr>
        </p:nvSpPr>
        <p:spPr>
          <a:xfrm>
            <a:off x="484214" y="1680520"/>
            <a:ext cx="3670211" cy="4543300"/>
          </a:xfrm>
        </p:spPr>
        <p:txBody>
          <a:bodyPr>
            <a:normAutofit/>
          </a:bodyPr>
          <a:lstStyle/>
          <a:p>
            <a:pPr marL="0" indent="0">
              <a:buNone/>
            </a:pPr>
            <a:r>
              <a:rPr lang="en-US" sz="2000" dirty="0"/>
              <a:t>The change process is the same every where.</a:t>
            </a:r>
          </a:p>
          <a:p>
            <a:pPr marL="0" indent="0">
              <a:buNone/>
            </a:pPr>
            <a:r>
              <a:rPr lang="en-US" sz="2000" dirty="0"/>
              <a:t>The timing is different; the form is different but the process is identical.</a:t>
            </a:r>
          </a:p>
          <a:p>
            <a:pPr marL="0" indent="0">
              <a:buNone/>
            </a:pPr>
            <a:r>
              <a:rPr lang="en-US" sz="2000" dirty="0"/>
              <a:t>The only certainty in life is change.</a:t>
            </a:r>
          </a:p>
          <a:p>
            <a:pPr marL="0" indent="0">
              <a:buNone/>
            </a:pPr>
            <a:r>
              <a:rPr lang="en-US" sz="2000" dirty="0"/>
              <a:t>Most people prefer a miserable certainty to the misery of uncertainty.</a:t>
            </a:r>
          </a:p>
        </p:txBody>
      </p:sp>
      <p:sp>
        <p:nvSpPr>
          <p:cNvPr id="16"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iagram&#10;&#10;Description automatically generated">
            <a:extLst>
              <a:ext uri="{FF2B5EF4-FFF2-40B4-BE49-F238E27FC236}">
                <a16:creationId xmlns:a16="http://schemas.microsoft.com/office/drawing/2014/main" id="{37B843F3-9970-5343-86EF-2DF40BC51654}"/>
              </a:ext>
            </a:extLst>
          </p:cNvPr>
          <p:cNvPicPr>
            <a:picLocks noChangeAspect="1"/>
          </p:cNvPicPr>
          <p:nvPr/>
        </p:nvPicPr>
        <p:blipFill>
          <a:blip r:embed="rId3"/>
          <a:stretch>
            <a:fillRect/>
          </a:stretch>
        </p:blipFill>
        <p:spPr>
          <a:xfrm>
            <a:off x="6723901" y="557784"/>
            <a:ext cx="3483995" cy="5031041"/>
          </a:xfrm>
          <a:prstGeom prst="rect">
            <a:avLst/>
          </a:prstGeom>
          <a:effectLst/>
        </p:spPr>
      </p:pic>
      <p:sp>
        <p:nvSpPr>
          <p:cNvPr id="4" name="TextBox 3">
            <a:extLst>
              <a:ext uri="{FF2B5EF4-FFF2-40B4-BE49-F238E27FC236}">
                <a16:creationId xmlns:a16="http://schemas.microsoft.com/office/drawing/2014/main" id="{3CD1C982-7AEE-844A-982C-771679118BF0}"/>
              </a:ext>
            </a:extLst>
          </p:cNvPr>
          <p:cNvSpPr txBox="1"/>
          <p:nvPr/>
        </p:nvSpPr>
        <p:spPr>
          <a:xfrm>
            <a:off x="6165909" y="5823443"/>
            <a:ext cx="4734758" cy="646331"/>
          </a:xfrm>
          <a:prstGeom prst="rect">
            <a:avLst/>
          </a:prstGeom>
          <a:noFill/>
        </p:spPr>
        <p:txBody>
          <a:bodyPr wrap="none" rtlCol="0">
            <a:spAutoFit/>
          </a:bodyPr>
          <a:lstStyle/>
          <a:p>
            <a:r>
              <a:rPr lang="en-US" dirty="0"/>
              <a:t>Stressors are a normal part of every living thing </a:t>
            </a:r>
          </a:p>
          <a:p>
            <a:endParaRPr lang="en-US" dirty="0"/>
          </a:p>
        </p:txBody>
      </p:sp>
      <p:sp>
        <p:nvSpPr>
          <p:cNvPr id="6" name="Footer Placeholder 5">
            <a:extLst>
              <a:ext uri="{FF2B5EF4-FFF2-40B4-BE49-F238E27FC236}">
                <a16:creationId xmlns:a16="http://schemas.microsoft.com/office/drawing/2014/main" id="{E40A258A-494C-7B49-A41E-D2E79F40C061}"/>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2066891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Rectangle 1"/>
          <p:cNvSpPr>
            <a:spLocks/>
          </p:cNvSpPr>
          <p:nvPr/>
        </p:nvSpPr>
        <p:spPr bwMode="auto">
          <a:xfrm>
            <a:off x="320139" y="803527"/>
            <a:ext cx="11354283" cy="5250946"/>
          </a:xfrm>
          <a:prstGeom prst="rect">
            <a:avLst/>
          </a:prstGeom>
          <a:noFill/>
          <a:ln w="12700">
            <a:noFill/>
            <a:miter lim="800000"/>
            <a:headEnd/>
            <a:tailEnd/>
          </a:ln>
        </p:spPr>
        <p:txBody>
          <a:bodyPr lIns="0" tIns="0" rIns="0" bIns="0" anchor="ctr">
            <a:prstTxWarp prst="textNoShape">
              <a:avLst/>
            </a:prstTxWarp>
          </a:bodyPr>
          <a:lstStyle/>
          <a:p>
            <a:pPr algn="l"/>
            <a:r>
              <a:rPr lang="en-US" sz="2250" dirty="0">
                <a:ea typeface="Papyrus" pitchFamily="4" charset="0"/>
                <a:cs typeface="Papyrus" pitchFamily="4" charset="0"/>
              </a:rPr>
              <a:t>Trauma occurs when a person is exposed to unusual events of sufficient emotional power as to overcome the person’s usual coping ability.</a:t>
            </a:r>
          </a:p>
          <a:p>
            <a:pPr algn="l"/>
            <a:endParaRPr lang="en-US" sz="2250" dirty="0">
              <a:ea typeface="Papyrus" pitchFamily="4" charset="0"/>
              <a:cs typeface="Papyrus" pitchFamily="4" charset="0"/>
            </a:endParaRPr>
          </a:p>
          <a:p>
            <a:pPr algn="l"/>
            <a:r>
              <a:rPr lang="en-US" sz="2250" dirty="0">
                <a:ea typeface="Papyrus" pitchFamily="4" charset="0"/>
                <a:cs typeface="Papyrus" pitchFamily="4" charset="0"/>
              </a:rPr>
              <a:t>The unusually strong emotional reactions that are </a:t>
            </a:r>
            <a:r>
              <a:rPr lang="en-US" sz="2250" i="1" dirty="0">
                <a:ea typeface="Papyrus" pitchFamily="4" charset="0"/>
                <a:cs typeface="Papyrus" pitchFamily="4" charset="0"/>
              </a:rPr>
              <a:t>activated</a:t>
            </a:r>
            <a:r>
              <a:rPr lang="en-US" sz="2250" dirty="0">
                <a:ea typeface="Papyrus" pitchFamily="4" charset="0"/>
                <a:cs typeface="Papyrus" pitchFamily="4" charset="0"/>
              </a:rPr>
              <a:t> can interfere with  the ability to function physically, emotionally, cognitively and or behaviorally during the situation or later.</a:t>
            </a:r>
          </a:p>
          <a:p>
            <a:pPr algn="l"/>
            <a:endParaRPr lang="en-US" sz="2250" dirty="0">
              <a:ea typeface="Papyrus" pitchFamily="4" charset="0"/>
              <a:cs typeface="Papyrus" pitchFamily="4" charset="0"/>
            </a:endParaRPr>
          </a:p>
          <a:p>
            <a:pPr algn="l"/>
            <a:r>
              <a:rPr lang="en-US" sz="2250" dirty="0">
                <a:ea typeface="Papyrus" pitchFamily="4" charset="0"/>
                <a:cs typeface="Papyrus" pitchFamily="4" charset="0"/>
              </a:rPr>
              <a:t>When stressful experiences accumulate, their impact can destroy or erode coping mechanisms. and serious physical disease can result.</a:t>
            </a:r>
          </a:p>
          <a:p>
            <a:pPr algn="l"/>
            <a:endParaRPr lang="en-US" sz="2250" dirty="0">
              <a:ea typeface="Papyrus" pitchFamily="4" charset="0"/>
              <a:cs typeface="Papyrus" pitchFamily="4" charset="0"/>
            </a:endParaRPr>
          </a:p>
          <a:p>
            <a:pPr algn="l"/>
            <a:r>
              <a:rPr lang="en-US" sz="2250" dirty="0">
                <a:ea typeface="Papyrus" pitchFamily="4" charset="0"/>
                <a:cs typeface="Papyrus" pitchFamily="4" charset="0"/>
              </a:rPr>
              <a:t>Remember to breath…</a:t>
            </a:r>
          </a:p>
          <a:p>
            <a:pPr algn="l"/>
            <a:endParaRPr lang="en-US" sz="2250" dirty="0">
              <a:ea typeface="Papyrus" pitchFamily="4" charset="0"/>
              <a:cs typeface="Papyrus" pitchFamily="4" charset="0"/>
            </a:endParaRPr>
          </a:p>
          <a:p>
            <a:r>
              <a:rPr lang="en-US" sz="2400" dirty="0"/>
              <a:t>Be prepared to not be prepared. Grounded, aware and sensitive. </a:t>
            </a:r>
          </a:p>
          <a:p>
            <a:endParaRPr lang="en-US" sz="2400" dirty="0"/>
          </a:p>
          <a:p>
            <a:r>
              <a:rPr lang="en-US" sz="2400" dirty="0"/>
              <a:t>Pace yourself and use your support team if you do not have one create one.</a:t>
            </a:r>
          </a:p>
          <a:p>
            <a:endParaRPr lang="en-US" sz="2400" dirty="0"/>
          </a:p>
          <a:p>
            <a:r>
              <a:rPr lang="en-US" sz="2400" dirty="0"/>
              <a:t>Trauma often triggers growth.  </a:t>
            </a:r>
          </a:p>
          <a:p>
            <a:pPr algn="l"/>
            <a:endParaRPr lang="en-US" sz="2250" dirty="0">
              <a:ea typeface="Papyrus" pitchFamily="4" charset="0"/>
              <a:cs typeface="Papyrus" pitchFamily="4" charset="0"/>
            </a:endParaRPr>
          </a:p>
          <a:p>
            <a:pPr algn="l"/>
            <a:r>
              <a:rPr lang="en-US" sz="2250" dirty="0">
                <a:ea typeface="Papyrus" pitchFamily="4" charset="0"/>
                <a:cs typeface="Papyrus" pitchFamily="4" charset="0"/>
              </a:rPr>
              <a:t>The past does not determine the future. </a:t>
            </a:r>
          </a:p>
        </p:txBody>
      </p:sp>
      <p:sp>
        <p:nvSpPr>
          <p:cNvPr id="2" name="Footer Placeholder 1">
            <a:extLst>
              <a:ext uri="{FF2B5EF4-FFF2-40B4-BE49-F238E27FC236}">
                <a16:creationId xmlns:a16="http://schemas.microsoft.com/office/drawing/2014/main" id="{D01E8E40-4EC9-414B-B293-10B6A0F4FAA8}"/>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Title 1"/>
          <p:cNvSpPr>
            <a:spLocks noGrp="1"/>
          </p:cNvSpPr>
          <p:nvPr>
            <p:ph type="title"/>
          </p:nvPr>
        </p:nvSpPr>
        <p:spPr>
          <a:xfrm>
            <a:off x="2059617" y="152194"/>
            <a:ext cx="7358063" cy="464344"/>
          </a:xfrm>
        </p:spPr>
        <p:txBody>
          <a:bodyPr>
            <a:noAutofit/>
          </a:bodyPr>
          <a:lstStyle/>
          <a:p>
            <a:pPr algn="ctr"/>
            <a:r>
              <a:rPr lang="en-US" sz="4000" dirty="0"/>
              <a:t>Types of Losses</a:t>
            </a:r>
          </a:p>
        </p:txBody>
      </p:sp>
      <p:sp>
        <p:nvSpPr>
          <p:cNvPr id="490499" name="Content Placeholder 2"/>
          <p:cNvSpPr>
            <a:spLocks noGrp="1"/>
          </p:cNvSpPr>
          <p:nvPr>
            <p:ph idx="1"/>
          </p:nvPr>
        </p:nvSpPr>
        <p:spPr>
          <a:xfrm>
            <a:off x="846667" y="1162756"/>
            <a:ext cx="10683180" cy="5543050"/>
          </a:xfrm>
        </p:spPr>
        <p:txBody>
          <a:bodyPr>
            <a:noAutofit/>
          </a:bodyPr>
          <a:lstStyle/>
          <a:p>
            <a:r>
              <a:rPr lang="en-US" sz="3200" dirty="0"/>
              <a:t>Loss of Possessions-Home, Property, Car, Pets, Photos, Papers, Jewelry, Books</a:t>
            </a:r>
          </a:p>
          <a:p>
            <a:r>
              <a:rPr lang="en-US" sz="3200" dirty="0"/>
              <a:t>Developmental Losses- Coping with a history of regrets, The things that could have been but were never accomplished.</a:t>
            </a:r>
          </a:p>
          <a:p>
            <a:r>
              <a:rPr lang="en-US" sz="3200" dirty="0"/>
              <a:t>Loss of safety-</a:t>
            </a:r>
          </a:p>
          <a:p>
            <a:r>
              <a:rPr lang="en-US" sz="3200" dirty="0"/>
              <a:t>Loss of Self-Identity, privacy, independence, pride, senses, sexuality, memory, health, decision making, purpose, self respect, self worth.</a:t>
            </a:r>
          </a:p>
          <a:p>
            <a:r>
              <a:rPr lang="en-US" sz="3200" dirty="0"/>
              <a:t>Significant others- loved ones, friends age mates, family</a:t>
            </a:r>
          </a:p>
        </p:txBody>
      </p:sp>
      <p:sp>
        <p:nvSpPr>
          <p:cNvPr id="2" name="Footer Placeholder 1">
            <a:extLst>
              <a:ext uri="{FF2B5EF4-FFF2-40B4-BE49-F238E27FC236}">
                <a16:creationId xmlns:a16="http://schemas.microsoft.com/office/drawing/2014/main" id="{50629A5E-B4E2-0E47-A790-BE42CEBEBF86}"/>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Freeform 29"/>
          <p:cNvSpPr/>
          <p:nvPr/>
        </p:nvSpPr>
        <p:spPr>
          <a:xfrm>
            <a:off x="2736206" y="181943"/>
            <a:ext cx="3365376" cy="4510608"/>
          </a:xfrm>
          <a:custGeom>
            <a:avLst/>
            <a:gdLst>
              <a:gd name="connsiteX0" fmla="*/ 3348333 w 3364827"/>
              <a:gd name="connsiteY0" fmla="*/ 0 h 4510839"/>
              <a:gd name="connsiteX1" fmla="*/ 3364827 w 3364827"/>
              <a:gd name="connsiteY1" fmla="*/ 3232630 h 4510839"/>
              <a:gd name="connsiteX2" fmla="*/ 230920 w 3364827"/>
              <a:gd name="connsiteY2" fmla="*/ 4510839 h 4510839"/>
              <a:gd name="connsiteX3" fmla="*/ 131954 w 3364827"/>
              <a:gd name="connsiteY3" fmla="*/ 4213964 h 4510839"/>
              <a:gd name="connsiteX4" fmla="*/ 24742 w 3364827"/>
              <a:gd name="connsiteY4" fmla="*/ 3752160 h 4510839"/>
              <a:gd name="connsiteX5" fmla="*/ 0 w 3364827"/>
              <a:gd name="connsiteY5" fmla="*/ 3166658 h 4510839"/>
              <a:gd name="connsiteX6" fmla="*/ 32989 w 3364827"/>
              <a:gd name="connsiteY6" fmla="*/ 2787319 h 4510839"/>
              <a:gd name="connsiteX7" fmla="*/ 107213 w 3364827"/>
              <a:gd name="connsiteY7" fmla="*/ 2424473 h 4510839"/>
              <a:gd name="connsiteX8" fmla="*/ 230920 w 3364827"/>
              <a:gd name="connsiteY8" fmla="*/ 2069873 h 4510839"/>
              <a:gd name="connsiteX9" fmla="*/ 437098 w 3364827"/>
              <a:gd name="connsiteY9" fmla="*/ 1641055 h 4510839"/>
              <a:gd name="connsiteX10" fmla="*/ 709253 w 3364827"/>
              <a:gd name="connsiteY10" fmla="*/ 1261715 h 4510839"/>
              <a:gd name="connsiteX11" fmla="*/ 1022644 w 3364827"/>
              <a:gd name="connsiteY11" fmla="*/ 915362 h 4510839"/>
              <a:gd name="connsiteX12" fmla="*/ 1352529 w 3364827"/>
              <a:gd name="connsiteY12" fmla="*/ 643228 h 4510839"/>
              <a:gd name="connsiteX13" fmla="*/ 1682414 w 3364827"/>
              <a:gd name="connsiteY13" fmla="*/ 445311 h 4510839"/>
              <a:gd name="connsiteX14" fmla="*/ 2028793 w 3364827"/>
              <a:gd name="connsiteY14" fmla="*/ 280381 h 4510839"/>
              <a:gd name="connsiteX15" fmla="*/ 2408161 w 3364827"/>
              <a:gd name="connsiteY15" fmla="*/ 140191 h 4510839"/>
              <a:gd name="connsiteX16" fmla="*/ 2787529 w 3364827"/>
              <a:gd name="connsiteY16" fmla="*/ 57726 h 4510839"/>
              <a:gd name="connsiteX17" fmla="*/ 3125661 w 3364827"/>
              <a:gd name="connsiteY17" fmla="*/ 24740 h 4510839"/>
              <a:gd name="connsiteX18" fmla="*/ 3348333 w 3364827"/>
              <a:gd name="connsiteY18" fmla="*/ 0 h 4510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64827" h="4510839">
                <a:moveTo>
                  <a:pt x="3348333" y="0"/>
                </a:moveTo>
                <a:lnTo>
                  <a:pt x="3364827" y="3232630"/>
                </a:lnTo>
                <a:lnTo>
                  <a:pt x="230920" y="4510839"/>
                </a:lnTo>
                <a:lnTo>
                  <a:pt x="131954" y="4213964"/>
                </a:lnTo>
                <a:lnTo>
                  <a:pt x="24742" y="3752160"/>
                </a:lnTo>
                <a:lnTo>
                  <a:pt x="0" y="3166658"/>
                </a:lnTo>
                <a:lnTo>
                  <a:pt x="32989" y="2787319"/>
                </a:lnTo>
                <a:lnTo>
                  <a:pt x="107213" y="2424473"/>
                </a:lnTo>
                <a:lnTo>
                  <a:pt x="230920" y="2069873"/>
                </a:lnTo>
                <a:lnTo>
                  <a:pt x="437098" y="1641055"/>
                </a:lnTo>
                <a:lnTo>
                  <a:pt x="709253" y="1261715"/>
                </a:lnTo>
                <a:lnTo>
                  <a:pt x="1022644" y="915362"/>
                </a:lnTo>
                <a:lnTo>
                  <a:pt x="1352529" y="643228"/>
                </a:lnTo>
                <a:lnTo>
                  <a:pt x="1682414" y="445311"/>
                </a:lnTo>
                <a:lnTo>
                  <a:pt x="2028793" y="280381"/>
                </a:lnTo>
                <a:lnTo>
                  <a:pt x="2408161" y="140191"/>
                </a:lnTo>
                <a:lnTo>
                  <a:pt x="2787529" y="57726"/>
                </a:lnTo>
                <a:lnTo>
                  <a:pt x="3125661" y="24740"/>
                </a:lnTo>
                <a:lnTo>
                  <a:pt x="3348333" y="0"/>
                </a:lnTo>
                <a:close/>
              </a:path>
            </a:pathLst>
          </a:cu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31" name="Freeform 30"/>
          <p:cNvSpPr/>
          <p:nvPr/>
        </p:nvSpPr>
        <p:spPr>
          <a:xfrm>
            <a:off x="6084838" y="156270"/>
            <a:ext cx="3331890" cy="4436939"/>
          </a:xfrm>
          <a:custGeom>
            <a:avLst/>
            <a:gdLst>
              <a:gd name="connsiteX0" fmla="*/ 0 w 3332231"/>
              <a:gd name="connsiteY0" fmla="*/ 0 h 4436619"/>
              <a:gd name="connsiteX1" fmla="*/ 24742 w 3332231"/>
              <a:gd name="connsiteY1" fmla="*/ 3273862 h 4436619"/>
              <a:gd name="connsiteX2" fmla="*/ 3092672 w 3332231"/>
              <a:gd name="connsiteY2" fmla="*/ 4436619 h 4436619"/>
              <a:gd name="connsiteX3" fmla="*/ 3224626 w 3332231"/>
              <a:gd name="connsiteY3" fmla="*/ 4115006 h 4436619"/>
              <a:gd name="connsiteX4" fmla="*/ 3307097 w 3332231"/>
              <a:gd name="connsiteY4" fmla="*/ 3760406 h 4436619"/>
              <a:gd name="connsiteX5" fmla="*/ 3331839 w 3332231"/>
              <a:gd name="connsiteY5" fmla="*/ 3397560 h 4436619"/>
              <a:gd name="connsiteX6" fmla="*/ 3331839 w 3332231"/>
              <a:gd name="connsiteY6" fmla="*/ 3232630 h 4436619"/>
              <a:gd name="connsiteX7" fmla="*/ 3290603 w 3332231"/>
              <a:gd name="connsiteY7" fmla="*/ 2853290 h 4436619"/>
              <a:gd name="connsiteX8" fmla="*/ 3216379 w 3332231"/>
              <a:gd name="connsiteY8" fmla="*/ 2482198 h 4436619"/>
              <a:gd name="connsiteX9" fmla="*/ 3117414 w 3332231"/>
              <a:gd name="connsiteY9" fmla="*/ 2160584 h 4436619"/>
              <a:gd name="connsiteX10" fmla="*/ 2960718 w 3332231"/>
              <a:gd name="connsiteY10" fmla="*/ 1805984 h 4436619"/>
              <a:gd name="connsiteX11" fmla="*/ 2787529 w 3332231"/>
              <a:gd name="connsiteY11" fmla="*/ 1484371 h 4436619"/>
              <a:gd name="connsiteX12" fmla="*/ 2391666 w 3332231"/>
              <a:gd name="connsiteY12" fmla="*/ 1039059 h 4436619"/>
              <a:gd name="connsiteX13" fmla="*/ 2111264 w 3332231"/>
              <a:gd name="connsiteY13" fmla="*/ 775171 h 4436619"/>
              <a:gd name="connsiteX14" fmla="*/ 1632931 w 3332231"/>
              <a:gd name="connsiteY14" fmla="*/ 453557 h 4436619"/>
              <a:gd name="connsiteX15" fmla="*/ 1063879 w 3332231"/>
              <a:gd name="connsiteY15" fmla="*/ 214409 h 4436619"/>
              <a:gd name="connsiteX16" fmla="*/ 527816 w 3332231"/>
              <a:gd name="connsiteY16" fmla="*/ 74218 h 4436619"/>
              <a:gd name="connsiteX17" fmla="*/ 0 w 3332231"/>
              <a:gd name="connsiteY17" fmla="*/ 0 h 44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2231" h="4436619">
                <a:moveTo>
                  <a:pt x="0" y="0"/>
                </a:moveTo>
                <a:lnTo>
                  <a:pt x="24742" y="3273862"/>
                </a:lnTo>
                <a:lnTo>
                  <a:pt x="3092672" y="4436619"/>
                </a:lnTo>
                <a:lnTo>
                  <a:pt x="3224626" y="4115006"/>
                </a:lnTo>
                <a:lnTo>
                  <a:pt x="3307097" y="3760406"/>
                </a:lnTo>
                <a:cubicBezTo>
                  <a:pt x="3332231" y="3408569"/>
                  <a:pt x="3331839" y="3529798"/>
                  <a:pt x="3331839" y="3397560"/>
                </a:cubicBezTo>
                <a:lnTo>
                  <a:pt x="3331839" y="3232630"/>
                </a:lnTo>
                <a:lnTo>
                  <a:pt x="3290603" y="2853290"/>
                </a:lnTo>
                <a:lnTo>
                  <a:pt x="3216379" y="2482198"/>
                </a:lnTo>
                <a:lnTo>
                  <a:pt x="3117414" y="2160584"/>
                </a:lnTo>
                <a:lnTo>
                  <a:pt x="2960718" y="1805984"/>
                </a:lnTo>
                <a:lnTo>
                  <a:pt x="2787529" y="1484371"/>
                </a:lnTo>
                <a:lnTo>
                  <a:pt x="2391666" y="1039059"/>
                </a:lnTo>
                <a:lnTo>
                  <a:pt x="2111264" y="775171"/>
                </a:lnTo>
                <a:lnTo>
                  <a:pt x="1632931" y="453557"/>
                </a:lnTo>
                <a:lnTo>
                  <a:pt x="1063879" y="214409"/>
                </a:lnTo>
                <a:lnTo>
                  <a:pt x="527816" y="74218"/>
                </a:lnTo>
                <a:lnTo>
                  <a:pt x="0" y="0"/>
                </a:lnTo>
                <a:close/>
              </a:path>
            </a:pathLst>
          </a:custGeom>
          <a:blipFill rotWithShape="1">
            <a:blip r:embed="rId4"/>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29" name="Freeform 28"/>
          <p:cNvSpPr/>
          <p:nvPr/>
        </p:nvSpPr>
        <p:spPr>
          <a:xfrm>
            <a:off x="2984004" y="3422303"/>
            <a:ext cx="6201668" cy="3290590"/>
          </a:xfrm>
          <a:custGeom>
            <a:avLst/>
            <a:gdLst>
              <a:gd name="connsiteX0" fmla="*/ 3117413 w 6201838"/>
              <a:gd name="connsiteY0" fmla="*/ 0 h 3290355"/>
              <a:gd name="connsiteX1" fmla="*/ 0 w 6201838"/>
              <a:gd name="connsiteY1" fmla="*/ 1278208 h 3290355"/>
              <a:gd name="connsiteX2" fmla="*/ 140201 w 6201838"/>
              <a:gd name="connsiteY2" fmla="*/ 1566836 h 3290355"/>
              <a:gd name="connsiteX3" fmla="*/ 305144 w 6201838"/>
              <a:gd name="connsiteY3" fmla="*/ 1830724 h 3290355"/>
              <a:gd name="connsiteX4" fmla="*/ 453592 w 6201838"/>
              <a:gd name="connsiteY4" fmla="*/ 2020394 h 3290355"/>
              <a:gd name="connsiteX5" fmla="*/ 610287 w 6201838"/>
              <a:gd name="connsiteY5" fmla="*/ 2218310 h 3290355"/>
              <a:gd name="connsiteX6" fmla="*/ 799971 w 6201838"/>
              <a:gd name="connsiteY6" fmla="*/ 2399733 h 3290355"/>
              <a:gd name="connsiteX7" fmla="*/ 1072126 w 6201838"/>
              <a:gd name="connsiteY7" fmla="*/ 2630635 h 3290355"/>
              <a:gd name="connsiteX8" fmla="*/ 1311293 w 6201838"/>
              <a:gd name="connsiteY8" fmla="*/ 2779072 h 3290355"/>
              <a:gd name="connsiteX9" fmla="*/ 1740144 w 6201838"/>
              <a:gd name="connsiteY9" fmla="*/ 3009974 h 3290355"/>
              <a:gd name="connsiteX10" fmla="*/ 2152500 w 6201838"/>
              <a:gd name="connsiteY10" fmla="*/ 3150165 h 3290355"/>
              <a:gd name="connsiteX11" fmla="*/ 2597845 w 6201838"/>
              <a:gd name="connsiteY11" fmla="*/ 3257369 h 3290355"/>
              <a:gd name="connsiteX12" fmla="*/ 3133908 w 6201838"/>
              <a:gd name="connsiteY12" fmla="*/ 3290355 h 3290355"/>
              <a:gd name="connsiteX13" fmla="*/ 3702959 w 6201838"/>
              <a:gd name="connsiteY13" fmla="*/ 3232630 h 3290355"/>
              <a:gd name="connsiteX14" fmla="*/ 4288505 w 6201838"/>
              <a:gd name="connsiteY14" fmla="*/ 3067700 h 3290355"/>
              <a:gd name="connsiteX15" fmla="*/ 4758591 w 6201838"/>
              <a:gd name="connsiteY15" fmla="*/ 2845044 h 3290355"/>
              <a:gd name="connsiteX16" fmla="*/ 5253419 w 6201838"/>
              <a:gd name="connsiteY16" fmla="*/ 2515184 h 3290355"/>
              <a:gd name="connsiteX17" fmla="*/ 5805976 w 6201838"/>
              <a:gd name="connsiteY17" fmla="*/ 1937928 h 3290355"/>
              <a:gd name="connsiteX18" fmla="*/ 6069884 w 6201838"/>
              <a:gd name="connsiteY18" fmla="*/ 1476124 h 3290355"/>
              <a:gd name="connsiteX19" fmla="*/ 6177097 w 6201838"/>
              <a:gd name="connsiteY19" fmla="*/ 1261715 h 3290355"/>
              <a:gd name="connsiteX20" fmla="*/ 6201838 w 6201838"/>
              <a:gd name="connsiteY20" fmla="*/ 1171003 h 3290355"/>
              <a:gd name="connsiteX21" fmla="*/ 3117413 w 6201838"/>
              <a:gd name="connsiteY21" fmla="*/ 0 h 3290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201838" h="3290355">
                <a:moveTo>
                  <a:pt x="3117413" y="0"/>
                </a:moveTo>
                <a:lnTo>
                  <a:pt x="0" y="1278208"/>
                </a:lnTo>
                <a:lnTo>
                  <a:pt x="140201" y="1566836"/>
                </a:lnTo>
                <a:lnTo>
                  <a:pt x="305144" y="1830724"/>
                </a:lnTo>
                <a:lnTo>
                  <a:pt x="453592" y="2020394"/>
                </a:lnTo>
                <a:lnTo>
                  <a:pt x="610287" y="2218310"/>
                </a:lnTo>
                <a:lnTo>
                  <a:pt x="799971" y="2399733"/>
                </a:lnTo>
                <a:lnTo>
                  <a:pt x="1072126" y="2630635"/>
                </a:lnTo>
                <a:lnTo>
                  <a:pt x="1311293" y="2779072"/>
                </a:lnTo>
                <a:lnTo>
                  <a:pt x="1740144" y="3009974"/>
                </a:lnTo>
                <a:lnTo>
                  <a:pt x="2152500" y="3150165"/>
                </a:lnTo>
                <a:lnTo>
                  <a:pt x="2597845" y="3257369"/>
                </a:lnTo>
                <a:lnTo>
                  <a:pt x="3133908" y="3290355"/>
                </a:lnTo>
                <a:lnTo>
                  <a:pt x="3702959" y="3232630"/>
                </a:lnTo>
                <a:lnTo>
                  <a:pt x="4288505" y="3067700"/>
                </a:lnTo>
                <a:lnTo>
                  <a:pt x="4758591" y="2845044"/>
                </a:lnTo>
                <a:lnTo>
                  <a:pt x="5253419" y="2515184"/>
                </a:lnTo>
                <a:lnTo>
                  <a:pt x="5805976" y="1937928"/>
                </a:lnTo>
                <a:lnTo>
                  <a:pt x="6069884" y="1476124"/>
                </a:lnTo>
                <a:lnTo>
                  <a:pt x="6177097" y="1261715"/>
                </a:lnTo>
                <a:lnTo>
                  <a:pt x="6201838" y="1171003"/>
                </a:lnTo>
                <a:lnTo>
                  <a:pt x="3117413" y="0"/>
                </a:lnTo>
                <a:close/>
              </a:path>
            </a:pathLst>
          </a:custGeom>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5" name="Octagon 4"/>
          <p:cNvSpPr>
            <a:spLocks noChangeAspect="1"/>
          </p:cNvSpPr>
          <p:nvPr/>
        </p:nvSpPr>
        <p:spPr>
          <a:xfrm>
            <a:off x="3337843" y="685354"/>
            <a:ext cx="5486176" cy="5487293"/>
          </a:xfrm>
          <a:prstGeom prst="octagon">
            <a:avLst/>
          </a:prstGeom>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36" name="Freeform 35"/>
          <p:cNvSpPr/>
          <p:nvPr/>
        </p:nvSpPr>
        <p:spPr>
          <a:xfrm>
            <a:off x="3337843" y="667495"/>
            <a:ext cx="2754809" cy="2762622"/>
          </a:xfrm>
          <a:custGeom>
            <a:avLst/>
            <a:gdLst>
              <a:gd name="connsiteX0" fmla="*/ 0 w 2754539"/>
              <a:gd name="connsiteY0" fmla="*/ 1624561 h 2762579"/>
              <a:gd name="connsiteX1" fmla="*/ 2754539 w 2754539"/>
              <a:gd name="connsiteY1" fmla="*/ 2762579 h 2762579"/>
              <a:gd name="connsiteX2" fmla="*/ 1608189 w 2754539"/>
              <a:gd name="connsiteY2" fmla="*/ 0 h 2762579"/>
              <a:gd name="connsiteX3" fmla="*/ 0 w 2754539"/>
              <a:gd name="connsiteY3" fmla="*/ 1624561 h 2762579"/>
            </a:gdLst>
            <a:ahLst/>
            <a:cxnLst>
              <a:cxn ang="0">
                <a:pos x="connsiteX0" y="connsiteY0"/>
              </a:cxn>
              <a:cxn ang="0">
                <a:pos x="connsiteX1" y="connsiteY1"/>
              </a:cxn>
              <a:cxn ang="0">
                <a:pos x="connsiteX2" y="connsiteY2"/>
              </a:cxn>
              <a:cxn ang="0">
                <a:pos x="connsiteX3" y="connsiteY3"/>
              </a:cxn>
            </a:cxnLst>
            <a:rect l="l" t="t" r="r" b="b"/>
            <a:pathLst>
              <a:path w="2754539" h="2762579">
                <a:moveTo>
                  <a:pt x="0" y="1624561"/>
                </a:moveTo>
                <a:lnTo>
                  <a:pt x="2754539" y="2762579"/>
                </a:lnTo>
                <a:lnTo>
                  <a:pt x="1608189" y="0"/>
                </a:lnTo>
                <a:lnTo>
                  <a:pt x="0" y="1624561"/>
                </a:lnTo>
                <a:close/>
              </a:path>
            </a:pathLst>
          </a:custGeom>
          <a:blipFill rotWithShape="1">
            <a:blip r:embed="rId5"/>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5" name="Freeform 44"/>
          <p:cNvSpPr/>
          <p:nvPr/>
        </p:nvSpPr>
        <p:spPr>
          <a:xfrm>
            <a:off x="3337844" y="2283768"/>
            <a:ext cx="2738065" cy="2284884"/>
          </a:xfrm>
          <a:custGeom>
            <a:avLst/>
            <a:gdLst>
              <a:gd name="connsiteX0" fmla="*/ 2738045 w 2738045"/>
              <a:gd name="connsiteY0" fmla="*/ 1171004 h 2284282"/>
              <a:gd name="connsiteX1" fmla="*/ 8247 w 2738045"/>
              <a:gd name="connsiteY1" fmla="*/ 2284282 h 2284282"/>
              <a:gd name="connsiteX2" fmla="*/ 0 w 2738045"/>
              <a:gd name="connsiteY2" fmla="*/ 0 h 2284282"/>
              <a:gd name="connsiteX3" fmla="*/ 2738045 w 2738045"/>
              <a:gd name="connsiteY3" fmla="*/ 1171004 h 2284282"/>
            </a:gdLst>
            <a:ahLst/>
            <a:cxnLst>
              <a:cxn ang="0">
                <a:pos x="connsiteX0" y="connsiteY0"/>
              </a:cxn>
              <a:cxn ang="0">
                <a:pos x="connsiteX1" y="connsiteY1"/>
              </a:cxn>
              <a:cxn ang="0">
                <a:pos x="connsiteX2" y="connsiteY2"/>
              </a:cxn>
              <a:cxn ang="0">
                <a:pos x="connsiteX3" y="connsiteY3"/>
              </a:cxn>
            </a:cxnLst>
            <a:rect l="l" t="t" r="r" b="b"/>
            <a:pathLst>
              <a:path w="2738045" h="2284282">
                <a:moveTo>
                  <a:pt x="2738045" y="1171004"/>
                </a:moveTo>
                <a:lnTo>
                  <a:pt x="8247" y="2284282"/>
                </a:lnTo>
                <a:lnTo>
                  <a:pt x="0" y="0"/>
                </a:lnTo>
                <a:lnTo>
                  <a:pt x="2738045" y="1171004"/>
                </a:lnTo>
                <a:close/>
              </a:path>
            </a:pathLst>
          </a:custGeom>
          <a:blipFill rotWithShape="1">
            <a:blip r:embed="rId6"/>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6" name="Freeform 45"/>
          <p:cNvSpPr/>
          <p:nvPr/>
        </p:nvSpPr>
        <p:spPr>
          <a:xfrm>
            <a:off x="3337844" y="3471416"/>
            <a:ext cx="2738065" cy="2746995"/>
          </a:xfrm>
          <a:custGeom>
            <a:avLst/>
            <a:gdLst>
              <a:gd name="connsiteX0" fmla="*/ 2729798 w 2729798"/>
              <a:gd name="connsiteY0" fmla="*/ 0 h 2746087"/>
              <a:gd name="connsiteX1" fmla="*/ 0 w 2729798"/>
              <a:gd name="connsiteY1" fmla="*/ 1113278 h 2746087"/>
              <a:gd name="connsiteX2" fmla="*/ 1616436 w 2729798"/>
              <a:gd name="connsiteY2" fmla="*/ 2746087 h 2746087"/>
              <a:gd name="connsiteX3" fmla="*/ 2729798 w 2729798"/>
              <a:gd name="connsiteY3" fmla="*/ 0 h 2746087"/>
            </a:gdLst>
            <a:ahLst/>
            <a:cxnLst>
              <a:cxn ang="0">
                <a:pos x="connsiteX0" y="connsiteY0"/>
              </a:cxn>
              <a:cxn ang="0">
                <a:pos x="connsiteX1" y="connsiteY1"/>
              </a:cxn>
              <a:cxn ang="0">
                <a:pos x="connsiteX2" y="connsiteY2"/>
              </a:cxn>
              <a:cxn ang="0">
                <a:pos x="connsiteX3" y="connsiteY3"/>
              </a:cxn>
            </a:cxnLst>
            <a:rect l="l" t="t" r="r" b="b"/>
            <a:pathLst>
              <a:path w="2729798" h="2746087">
                <a:moveTo>
                  <a:pt x="2729798" y="0"/>
                </a:moveTo>
                <a:lnTo>
                  <a:pt x="0" y="1113278"/>
                </a:lnTo>
                <a:lnTo>
                  <a:pt x="1616436" y="2746087"/>
                </a:lnTo>
                <a:lnTo>
                  <a:pt x="2729798" y="0"/>
                </a:lnTo>
                <a:close/>
              </a:path>
            </a:pathLst>
          </a:custGeom>
          <a:blipFill rotWithShape="1">
            <a:blip r:embed="rId7"/>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7" name="Freeform 46"/>
          <p:cNvSpPr/>
          <p:nvPr/>
        </p:nvSpPr>
        <p:spPr>
          <a:xfrm>
            <a:off x="4979789" y="3430117"/>
            <a:ext cx="2242468" cy="2771551"/>
          </a:xfrm>
          <a:custGeom>
            <a:avLst/>
            <a:gdLst>
              <a:gd name="connsiteX0" fmla="*/ 1121609 w 2243218"/>
              <a:gd name="connsiteY0" fmla="*/ 0 h 2770826"/>
              <a:gd name="connsiteX1" fmla="*/ 0 w 2243218"/>
              <a:gd name="connsiteY1" fmla="*/ 2770826 h 2770826"/>
              <a:gd name="connsiteX2" fmla="*/ 2243218 w 2243218"/>
              <a:gd name="connsiteY2" fmla="*/ 2762580 h 2770826"/>
              <a:gd name="connsiteX3" fmla="*/ 1121609 w 2243218"/>
              <a:gd name="connsiteY3" fmla="*/ 0 h 2770826"/>
            </a:gdLst>
            <a:ahLst/>
            <a:cxnLst>
              <a:cxn ang="0">
                <a:pos x="connsiteX0" y="connsiteY0"/>
              </a:cxn>
              <a:cxn ang="0">
                <a:pos x="connsiteX1" y="connsiteY1"/>
              </a:cxn>
              <a:cxn ang="0">
                <a:pos x="connsiteX2" y="connsiteY2"/>
              </a:cxn>
              <a:cxn ang="0">
                <a:pos x="connsiteX3" y="connsiteY3"/>
              </a:cxn>
            </a:cxnLst>
            <a:rect l="l" t="t" r="r" b="b"/>
            <a:pathLst>
              <a:path w="2243218" h="2770826">
                <a:moveTo>
                  <a:pt x="1121609" y="0"/>
                </a:moveTo>
                <a:lnTo>
                  <a:pt x="0" y="2770826"/>
                </a:lnTo>
                <a:lnTo>
                  <a:pt x="2243218" y="2762580"/>
                </a:lnTo>
                <a:lnTo>
                  <a:pt x="1121609" y="0"/>
                </a:lnTo>
                <a:close/>
              </a:path>
            </a:pathLst>
          </a:custGeom>
          <a:blipFill rotWithShape="1">
            <a:blip r:embed="rId8"/>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8" name="Freeform 47"/>
          <p:cNvSpPr/>
          <p:nvPr/>
        </p:nvSpPr>
        <p:spPr>
          <a:xfrm>
            <a:off x="6092652" y="3397746"/>
            <a:ext cx="2754809" cy="2794992"/>
          </a:xfrm>
          <a:custGeom>
            <a:avLst/>
            <a:gdLst>
              <a:gd name="connsiteX0" fmla="*/ 0 w 2754540"/>
              <a:gd name="connsiteY0" fmla="*/ 0 h 2795566"/>
              <a:gd name="connsiteX1" fmla="*/ 1138104 w 2754540"/>
              <a:gd name="connsiteY1" fmla="*/ 2795566 h 2795566"/>
              <a:gd name="connsiteX2" fmla="*/ 2754540 w 2754540"/>
              <a:gd name="connsiteY2" fmla="*/ 1154511 h 2795566"/>
              <a:gd name="connsiteX3" fmla="*/ 0 w 2754540"/>
              <a:gd name="connsiteY3" fmla="*/ 0 h 2795566"/>
            </a:gdLst>
            <a:ahLst/>
            <a:cxnLst>
              <a:cxn ang="0">
                <a:pos x="connsiteX0" y="connsiteY0"/>
              </a:cxn>
              <a:cxn ang="0">
                <a:pos x="connsiteX1" y="connsiteY1"/>
              </a:cxn>
              <a:cxn ang="0">
                <a:pos x="connsiteX2" y="connsiteY2"/>
              </a:cxn>
              <a:cxn ang="0">
                <a:pos x="connsiteX3" y="connsiteY3"/>
              </a:cxn>
            </a:cxnLst>
            <a:rect l="l" t="t" r="r" b="b"/>
            <a:pathLst>
              <a:path w="2754540" h="2795566">
                <a:moveTo>
                  <a:pt x="0" y="0"/>
                </a:moveTo>
                <a:lnTo>
                  <a:pt x="1138104" y="2795566"/>
                </a:lnTo>
                <a:lnTo>
                  <a:pt x="2754540" y="1154511"/>
                </a:lnTo>
                <a:lnTo>
                  <a:pt x="0" y="0"/>
                </a:lnTo>
                <a:close/>
              </a:path>
            </a:pathLst>
          </a:custGeom>
          <a:blipFill rotWithShape="1">
            <a:blip r:embed="rId9"/>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9" name="Freeform 48"/>
          <p:cNvSpPr/>
          <p:nvPr/>
        </p:nvSpPr>
        <p:spPr>
          <a:xfrm>
            <a:off x="6117209" y="2283768"/>
            <a:ext cx="2730252" cy="2277070"/>
          </a:xfrm>
          <a:custGeom>
            <a:avLst/>
            <a:gdLst>
              <a:gd name="connsiteX0" fmla="*/ 0 w 2729798"/>
              <a:gd name="connsiteY0" fmla="*/ 1146264 h 2276035"/>
              <a:gd name="connsiteX1" fmla="*/ 2729798 w 2729798"/>
              <a:gd name="connsiteY1" fmla="*/ 2276035 h 2276035"/>
              <a:gd name="connsiteX2" fmla="*/ 2713304 w 2729798"/>
              <a:gd name="connsiteY2" fmla="*/ 0 h 2276035"/>
              <a:gd name="connsiteX3" fmla="*/ 0 w 2729798"/>
              <a:gd name="connsiteY3" fmla="*/ 1146264 h 2276035"/>
            </a:gdLst>
            <a:ahLst/>
            <a:cxnLst>
              <a:cxn ang="0">
                <a:pos x="connsiteX0" y="connsiteY0"/>
              </a:cxn>
              <a:cxn ang="0">
                <a:pos x="connsiteX1" y="connsiteY1"/>
              </a:cxn>
              <a:cxn ang="0">
                <a:pos x="connsiteX2" y="connsiteY2"/>
              </a:cxn>
              <a:cxn ang="0">
                <a:pos x="connsiteX3" y="connsiteY3"/>
              </a:cxn>
            </a:cxnLst>
            <a:rect l="l" t="t" r="r" b="b"/>
            <a:pathLst>
              <a:path w="2729798" h="2276035">
                <a:moveTo>
                  <a:pt x="0" y="1146264"/>
                </a:moveTo>
                <a:lnTo>
                  <a:pt x="2729798" y="2276035"/>
                </a:lnTo>
                <a:lnTo>
                  <a:pt x="2713304" y="0"/>
                </a:lnTo>
                <a:lnTo>
                  <a:pt x="0" y="1146264"/>
                </a:lnTo>
                <a:close/>
              </a:path>
            </a:pathLst>
          </a:custGeom>
          <a:blipFill rotWithShape="1">
            <a:blip r:embed="rId10"/>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50" name="Freeform 49"/>
          <p:cNvSpPr/>
          <p:nvPr/>
        </p:nvSpPr>
        <p:spPr>
          <a:xfrm>
            <a:off x="6092652" y="676424"/>
            <a:ext cx="2754809" cy="2762622"/>
          </a:xfrm>
          <a:custGeom>
            <a:avLst/>
            <a:gdLst>
              <a:gd name="connsiteX0" fmla="*/ 1105115 w 2754540"/>
              <a:gd name="connsiteY0" fmla="*/ 0 h 2762580"/>
              <a:gd name="connsiteX1" fmla="*/ 0 w 2754540"/>
              <a:gd name="connsiteY1" fmla="*/ 2762580 h 2762580"/>
              <a:gd name="connsiteX2" fmla="*/ 2754540 w 2754540"/>
              <a:gd name="connsiteY2" fmla="*/ 1608069 h 2762580"/>
              <a:gd name="connsiteX3" fmla="*/ 1105115 w 2754540"/>
              <a:gd name="connsiteY3" fmla="*/ 0 h 2762580"/>
            </a:gdLst>
            <a:ahLst/>
            <a:cxnLst>
              <a:cxn ang="0">
                <a:pos x="connsiteX0" y="connsiteY0"/>
              </a:cxn>
              <a:cxn ang="0">
                <a:pos x="connsiteX1" y="connsiteY1"/>
              </a:cxn>
              <a:cxn ang="0">
                <a:pos x="connsiteX2" y="connsiteY2"/>
              </a:cxn>
              <a:cxn ang="0">
                <a:pos x="connsiteX3" y="connsiteY3"/>
              </a:cxn>
            </a:cxnLst>
            <a:rect l="l" t="t" r="r" b="b"/>
            <a:pathLst>
              <a:path w="2754540" h="2762580">
                <a:moveTo>
                  <a:pt x="1105115" y="0"/>
                </a:moveTo>
                <a:lnTo>
                  <a:pt x="0" y="2762580"/>
                </a:lnTo>
                <a:lnTo>
                  <a:pt x="2754540" y="1608069"/>
                </a:lnTo>
                <a:lnTo>
                  <a:pt x="1105115" y="0"/>
                </a:lnTo>
                <a:close/>
              </a:path>
            </a:pathLst>
          </a:custGeom>
          <a:blipFill rotWithShape="1">
            <a:blip r:embed="rId11"/>
            <a:stretch>
              <a:fillRect/>
            </a:stretch>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51" name="Freeform 50"/>
          <p:cNvSpPr/>
          <p:nvPr/>
        </p:nvSpPr>
        <p:spPr>
          <a:xfrm>
            <a:off x="4946303" y="694283"/>
            <a:ext cx="2284884" cy="2786063"/>
          </a:xfrm>
          <a:custGeom>
            <a:avLst/>
            <a:gdLst>
              <a:gd name="connsiteX0" fmla="*/ 0 w 2284453"/>
              <a:gd name="connsiteY0" fmla="*/ 8247 h 2812059"/>
              <a:gd name="connsiteX1" fmla="*/ 1171091 w 2284453"/>
              <a:gd name="connsiteY1" fmla="*/ 2812059 h 2812059"/>
              <a:gd name="connsiteX2" fmla="*/ 2284453 w 2284453"/>
              <a:gd name="connsiteY2" fmla="*/ 0 h 2812059"/>
              <a:gd name="connsiteX3" fmla="*/ 0 w 2284453"/>
              <a:gd name="connsiteY3" fmla="*/ 8247 h 2812059"/>
            </a:gdLst>
            <a:ahLst/>
            <a:cxnLst>
              <a:cxn ang="0">
                <a:pos x="connsiteX0" y="connsiteY0"/>
              </a:cxn>
              <a:cxn ang="0">
                <a:pos x="connsiteX1" y="connsiteY1"/>
              </a:cxn>
              <a:cxn ang="0">
                <a:pos x="connsiteX2" y="connsiteY2"/>
              </a:cxn>
              <a:cxn ang="0">
                <a:pos x="connsiteX3" y="connsiteY3"/>
              </a:cxn>
            </a:cxnLst>
            <a:rect l="l" t="t" r="r" b="b"/>
            <a:pathLst>
              <a:path w="2284453" h="2812059">
                <a:moveTo>
                  <a:pt x="0" y="8247"/>
                </a:moveTo>
                <a:lnTo>
                  <a:pt x="1171091" y="2812059"/>
                </a:lnTo>
                <a:lnTo>
                  <a:pt x="2284453" y="0"/>
                </a:lnTo>
                <a:lnTo>
                  <a:pt x="0" y="8247"/>
                </a:lnTo>
                <a:close/>
              </a:path>
            </a:pathLst>
          </a:custGeom>
          <a:blipFill rotWithShape="1">
            <a:blip r:embed="rId12"/>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11" name="Oval 10"/>
          <p:cNvSpPr>
            <a:spLocks/>
          </p:cNvSpPr>
          <p:nvPr/>
        </p:nvSpPr>
        <p:spPr>
          <a:xfrm>
            <a:off x="2736205" y="189756"/>
            <a:ext cx="6671593" cy="6514207"/>
          </a:xfrm>
          <a:prstGeom prst="ellipse">
            <a:avLst/>
          </a:prstGeom>
          <a:no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489487" name="TextBox 11"/>
          <p:cNvSpPr txBox="1">
            <a:spLocks noChangeArrowheads="1"/>
          </p:cNvSpPr>
          <p:nvPr/>
        </p:nvSpPr>
        <p:spPr bwMode="auto">
          <a:xfrm>
            <a:off x="5512222" y="362769"/>
            <a:ext cx="1021240" cy="351954"/>
          </a:xfrm>
          <a:prstGeom prst="rect">
            <a:avLst/>
          </a:prstGeom>
          <a:noFill/>
          <a:ln w="9525">
            <a:noFill/>
            <a:miter lim="800000"/>
            <a:headEnd/>
            <a:tailEnd/>
          </a:ln>
        </p:spPr>
        <p:txBody>
          <a:bodyPr wrap="none" lIns="91439" tIns="45719" rIns="91439" bIns="45719">
            <a:prstTxWarp prst="textNoShape">
              <a:avLst/>
            </a:prstTxWarp>
            <a:spAutoFit/>
          </a:bodyPr>
          <a:lstStyle/>
          <a:p>
            <a:r>
              <a:rPr lang="en-US" sz="1687" dirty="0">
                <a:solidFill>
                  <a:srgbClr val="FFFFFF"/>
                </a:solidFill>
                <a:latin typeface="Calibri" pitchFamily="4" charset="0"/>
                <a:ea typeface="Calibri" pitchFamily="4" charset="0"/>
                <a:cs typeface="Calibri" pitchFamily="4" charset="0"/>
              </a:rPr>
              <a:t>PHYSICAL</a:t>
            </a:r>
          </a:p>
        </p:txBody>
      </p:sp>
      <p:sp>
        <p:nvSpPr>
          <p:cNvPr id="489488" name="TextBox 12"/>
          <p:cNvSpPr txBox="1">
            <a:spLocks noChangeArrowheads="1"/>
          </p:cNvSpPr>
          <p:nvPr/>
        </p:nvSpPr>
        <p:spPr bwMode="auto">
          <a:xfrm rot="-2838456">
            <a:off x="3279237" y="1230449"/>
            <a:ext cx="1399740" cy="351954"/>
          </a:xfrm>
          <a:prstGeom prst="rect">
            <a:avLst/>
          </a:prstGeom>
          <a:noFill/>
          <a:ln w="9525">
            <a:noFill/>
            <a:miter lim="800000"/>
            <a:headEnd/>
            <a:tailEnd/>
          </a:ln>
        </p:spPr>
        <p:txBody>
          <a:bodyPr wrap="none" lIns="91439" tIns="45719" rIns="91439" bIns="45719">
            <a:prstTxWarp prst="textNoShape">
              <a:avLst/>
            </a:prstTxWarp>
            <a:spAutoFit/>
          </a:bodyPr>
          <a:lstStyle/>
          <a:p>
            <a:r>
              <a:rPr lang="en-US" sz="1687" dirty="0">
                <a:solidFill>
                  <a:srgbClr val="FFFFFF"/>
                </a:solidFill>
                <a:latin typeface="Calibri" pitchFamily="4" charset="0"/>
                <a:ea typeface="Calibri" pitchFamily="4" charset="0"/>
                <a:cs typeface="Calibri" pitchFamily="4" charset="0"/>
              </a:rPr>
              <a:t>NUTRITIONAL</a:t>
            </a:r>
          </a:p>
        </p:txBody>
      </p:sp>
      <p:sp>
        <p:nvSpPr>
          <p:cNvPr id="489489" name="TextBox 13"/>
          <p:cNvSpPr txBox="1">
            <a:spLocks noChangeArrowheads="1"/>
          </p:cNvSpPr>
          <p:nvPr/>
        </p:nvSpPr>
        <p:spPr bwMode="auto">
          <a:xfrm rot="5400000">
            <a:off x="2307023" y="3253024"/>
            <a:ext cx="1674316"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solidFill>
                  <a:schemeClr val="bg1"/>
                </a:solidFill>
                <a:latin typeface="Calibri" pitchFamily="4" charset="0"/>
                <a:ea typeface="Calibri" pitchFamily="4" charset="0"/>
                <a:cs typeface="Calibri" pitchFamily="4" charset="0"/>
              </a:rPr>
              <a:t>INTELLECTUAL</a:t>
            </a:r>
          </a:p>
        </p:txBody>
      </p:sp>
      <p:sp>
        <p:nvSpPr>
          <p:cNvPr id="489490" name="TextBox 14"/>
          <p:cNvSpPr txBox="1">
            <a:spLocks noChangeArrowheads="1"/>
          </p:cNvSpPr>
          <p:nvPr/>
        </p:nvSpPr>
        <p:spPr bwMode="auto">
          <a:xfrm rot="2693183">
            <a:off x="3179341" y="5235414"/>
            <a:ext cx="1550417"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latin typeface="Calibri" pitchFamily="4" charset="0"/>
                <a:ea typeface="Calibri" pitchFamily="4" charset="0"/>
                <a:cs typeface="Calibri" pitchFamily="4" charset="0"/>
              </a:rPr>
              <a:t>EMOTIONAL</a:t>
            </a:r>
          </a:p>
        </p:txBody>
      </p:sp>
      <p:sp>
        <p:nvSpPr>
          <p:cNvPr id="489491" name="TextBox 15"/>
          <p:cNvSpPr txBox="1">
            <a:spLocks noChangeArrowheads="1"/>
          </p:cNvSpPr>
          <p:nvPr/>
        </p:nvSpPr>
        <p:spPr bwMode="auto">
          <a:xfrm>
            <a:off x="5254377" y="6201668"/>
            <a:ext cx="1683246"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latin typeface="Calibri" pitchFamily="4" charset="0"/>
                <a:ea typeface="Calibri" pitchFamily="4" charset="0"/>
                <a:cs typeface="Calibri" pitchFamily="4" charset="0"/>
              </a:rPr>
              <a:t>INTERACTIONAL</a:t>
            </a:r>
          </a:p>
        </p:txBody>
      </p:sp>
      <p:sp>
        <p:nvSpPr>
          <p:cNvPr id="489492" name="TextBox 16"/>
          <p:cNvSpPr txBox="1">
            <a:spLocks noChangeArrowheads="1"/>
          </p:cNvSpPr>
          <p:nvPr/>
        </p:nvSpPr>
        <p:spPr bwMode="auto">
          <a:xfrm rot="2579037">
            <a:off x="7657580" y="1168500"/>
            <a:ext cx="1196578"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solidFill>
                  <a:srgbClr val="FFFFFF"/>
                </a:solidFill>
                <a:latin typeface="Calibri" pitchFamily="4" charset="0"/>
                <a:ea typeface="Calibri" pitchFamily="4" charset="0"/>
                <a:cs typeface="Calibri" pitchFamily="4" charset="0"/>
              </a:rPr>
              <a:t>SPIRITUAL</a:t>
            </a:r>
          </a:p>
        </p:txBody>
      </p:sp>
      <p:sp>
        <p:nvSpPr>
          <p:cNvPr id="489493" name="TextBox 17"/>
          <p:cNvSpPr txBox="1">
            <a:spLocks noChangeArrowheads="1"/>
          </p:cNvSpPr>
          <p:nvPr/>
        </p:nvSpPr>
        <p:spPr bwMode="auto">
          <a:xfrm rot="-2713248">
            <a:off x="7753015" y="5273924"/>
            <a:ext cx="1097235"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latin typeface="Calibri" pitchFamily="4" charset="0"/>
                <a:ea typeface="Calibri" pitchFamily="4" charset="0"/>
                <a:cs typeface="Calibri" pitchFamily="4" charset="0"/>
              </a:rPr>
              <a:t>SENSUAL</a:t>
            </a:r>
          </a:p>
        </p:txBody>
      </p:sp>
      <p:sp>
        <p:nvSpPr>
          <p:cNvPr id="489494" name="TextBox 18"/>
          <p:cNvSpPr txBox="1">
            <a:spLocks noChangeArrowheads="1"/>
          </p:cNvSpPr>
          <p:nvPr/>
        </p:nvSpPr>
        <p:spPr bwMode="auto">
          <a:xfrm rot="-5400000">
            <a:off x="8303307" y="3290975"/>
            <a:ext cx="1426518" cy="351954"/>
          </a:xfrm>
          <a:prstGeom prst="rect">
            <a:avLst/>
          </a:prstGeom>
          <a:noFill/>
          <a:ln w="9525">
            <a:noFill/>
            <a:miter lim="800000"/>
            <a:headEnd/>
            <a:tailEnd/>
          </a:ln>
        </p:spPr>
        <p:txBody>
          <a:bodyPr lIns="91439" tIns="45719" rIns="91439" bIns="45719">
            <a:prstTxWarp prst="textNoShape">
              <a:avLst/>
            </a:prstTxWarp>
            <a:spAutoFit/>
          </a:bodyPr>
          <a:lstStyle/>
          <a:p>
            <a:r>
              <a:rPr lang="en-US" sz="1687" dirty="0">
                <a:solidFill>
                  <a:srgbClr val="FFFFFF"/>
                </a:solidFill>
                <a:latin typeface="Calibri" pitchFamily="4" charset="0"/>
                <a:ea typeface="Calibri" pitchFamily="4" charset="0"/>
                <a:cs typeface="Calibri" pitchFamily="4" charset="0"/>
              </a:rPr>
              <a:t>CONTEXTUAL</a:t>
            </a:r>
          </a:p>
        </p:txBody>
      </p:sp>
      <p:sp>
        <p:nvSpPr>
          <p:cNvPr id="20" name="Oval 19"/>
          <p:cNvSpPr/>
          <p:nvPr/>
        </p:nvSpPr>
        <p:spPr>
          <a:xfrm>
            <a:off x="5378276" y="2733601"/>
            <a:ext cx="1454423" cy="1426518"/>
          </a:xfrm>
          <a:prstGeom prst="ellipse">
            <a:avLst/>
          </a:prstGeom>
          <a:solidFill>
            <a:schemeClr val="bg1"/>
          </a:solidFill>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r>
              <a:rPr lang="en-US" sz="1266" dirty="0"/>
              <a:t>AI A</a:t>
            </a:r>
          </a:p>
        </p:txBody>
      </p:sp>
      <p:sp>
        <p:nvSpPr>
          <p:cNvPr id="489496" name="TextBox 20"/>
          <p:cNvSpPr txBox="1">
            <a:spLocks noChangeArrowheads="1"/>
          </p:cNvSpPr>
          <p:nvPr/>
        </p:nvSpPr>
        <p:spPr bwMode="auto">
          <a:xfrm>
            <a:off x="5399484" y="3107531"/>
            <a:ext cx="1339453" cy="979625"/>
          </a:xfrm>
          <a:prstGeom prst="rect">
            <a:avLst/>
          </a:prstGeom>
          <a:noFill/>
          <a:ln w="9525">
            <a:noFill/>
            <a:miter lim="800000"/>
            <a:headEnd/>
            <a:tailEnd/>
          </a:ln>
        </p:spPr>
        <p:txBody>
          <a:bodyPr lIns="91439" tIns="45719" rIns="91439" bIns="45719">
            <a:prstTxWarp prst="textNoShape">
              <a:avLst/>
            </a:prstTxWarp>
            <a:spAutoFit/>
          </a:bodyPr>
          <a:lstStyle/>
          <a:p>
            <a:pPr algn="ctr"/>
            <a:r>
              <a:rPr lang="en-US" sz="2250" dirty="0"/>
              <a:t>I AM</a:t>
            </a:r>
          </a:p>
          <a:p>
            <a:pPr algn="ctr"/>
            <a:r>
              <a:rPr lang="en-US" sz="2250" dirty="0"/>
              <a:t>SELF</a:t>
            </a:r>
          </a:p>
          <a:p>
            <a:endParaRPr lang="en-US" sz="1266" dirty="0"/>
          </a:p>
        </p:txBody>
      </p:sp>
      <p:sp>
        <p:nvSpPr>
          <p:cNvPr id="25" name="Oval 24"/>
          <p:cNvSpPr/>
          <p:nvPr/>
        </p:nvSpPr>
        <p:spPr>
          <a:xfrm>
            <a:off x="2736205" y="181943"/>
            <a:ext cx="6671593" cy="6555506"/>
          </a:xfrm>
          <a:prstGeom prst="ellipse">
            <a:avLst/>
          </a:prstGeom>
          <a:noFill/>
          <a:ln w="47625">
            <a:solidFill>
              <a:schemeClr val="tx1"/>
            </a:solidFill>
          </a:ln>
        </p:spPr>
        <p:style>
          <a:lnRef idx="1">
            <a:schemeClr val="accent1"/>
          </a:lnRef>
          <a:fillRef idx="3">
            <a:schemeClr val="accent1"/>
          </a:fillRef>
          <a:effectRef idx="2">
            <a:schemeClr val="accent1"/>
          </a:effectRef>
          <a:fontRef idx="minor">
            <a:schemeClr val="lt1"/>
          </a:fontRef>
        </p:style>
        <p:txBody>
          <a:bodyPr lIns="91439" tIns="45719" rIns="91439" bIns="45719" anchor="ctr"/>
          <a:lstStyle/>
          <a:p>
            <a:pPr>
              <a:defRPr/>
            </a:pPr>
            <a:endParaRPr lang="en-US" sz="1266" dirty="0"/>
          </a:p>
        </p:txBody>
      </p:sp>
      <p:sp>
        <p:nvSpPr>
          <p:cNvPr id="6" name="TextBox 5">
            <a:extLst>
              <a:ext uri="{FF2B5EF4-FFF2-40B4-BE49-F238E27FC236}">
                <a16:creationId xmlns:a16="http://schemas.microsoft.com/office/drawing/2014/main" id="{9C5DACF9-3C7F-6846-B81E-103B1682213C}"/>
              </a:ext>
            </a:extLst>
          </p:cNvPr>
          <p:cNvSpPr txBox="1"/>
          <p:nvPr/>
        </p:nvSpPr>
        <p:spPr>
          <a:xfrm flipH="1">
            <a:off x="334740" y="676424"/>
            <a:ext cx="2251055" cy="646331"/>
          </a:xfrm>
          <a:prstGeom prst="rect">
            <a:avLst/>
          </a:prstGeom>
          <a:noFill/>
        </p:spPr>
        <p:txBody>
          <a:bodyPr wrap="square" rtlCol="0">
            <a:spAutoFit/>
          </a:bodyPr>
          <a:lstStyle/>
          <a:p>
            <a:r>
              <a:rPr lang="en-US" dirty="0"/>
              <a:t>Disruption can occur at every dimension.</a:t>
            </a:r>
          </a:p>
        </p:txBody>
      </p:sp>
      <p:sp>
        <p:nvSpPr>
          <p:cNvPr id="7" name="TextBox 6">
            <a:extLst>
              <a:ext uri="{FF2B5EF4-FFF2-40B4-BE49-F238E27FC236}">
                <a16:creationId xmlns:a16="http://schemas.microsoft.com/office/drawing/2014/main" id="{38F88D95-F086-C541-B296-4880316E4E4F}"/>
              </a:ext>
            </a:extLst>
          </p:cNvPr>
          <p:cNvSpPr txBox="1"/>
          <p:nvPr/>
        </p:nvSpPr>
        <p:spPr>
          <a:xfrm>
            <a:off x="255342" y="5161422"/>
            <a:ext cx="2332305" cy="369332"/>
          </a:xfrm>
          <a:prstGeom prst="rect">
            <a:avLst/>
          </a:prstGeom>
          <a:noFill/>
        </p:spPr>
        <p:txBody>
          <a:bodyPr wrap="none" rtlCol="0">
            <a:spAutoFit/>
          </a:bodyPr>
          <a:lstStyle/>
          <a:p>
            <a:r>
              <a:rPr lang="en-US" dirty="0"/>
              <a:t>Be there, listen, breath</a:t>
            </a:r>
          </a:p>
        </p:txBody>
      </p:sp>
      <p:sp>
        <p:nvSpPr>
          <p:cNvPr id="8" name="TextBox 7">
            <a:extLst>
              <a:ext uri="{FF2B5EF4-FFF2-40B4-BE49-F238E27FC236}">
                <a16:creationId xmlns:a16="http://schemas.microsoft.com/office/drawing/2014/main" id="{83981D1C-3A40-EB4A-B810-455DF76D96B3}"/>
              </a:ext>
            </a:extLst>
          </p:cNvPr>
          <p:cNvSpPr txBox="1"/>
          <p:nvPr/>
        </p:nvSpPr>
        <p:spPr>
          <a:xfrm>
            <a:off x="9556357" y="5526316"/>
            <a:ext cx="2250054" cy="646331"/>
          </a:xfrm>
          <a:prstGeom prst="rect">
            <a:avLst/>
          </a:prstGeom>
          <a:noFill/>
        </p:spPr>
        <p:txBody>
          <a:bodyPr wrap="square" rtlCol="0">
            <a:spAutoFit/>
          </a:bodyPr>
          <a:lstStyle/>
          <a:p>
            <a:r>
              <a:rPr lang="en-US" dirty="0"/>
              <a:t>Help people find a </a:t>
            </a:r>
          </a:p>
          <a:p>
            <a:r>
              <a:rPr lang="en-US" dirty="0"/>
              <a:t>Safe place. </a:t>
            </a:r>
          </a:p>
        </p:txBody>
      </p:sp>
      <p:sp>
        <p:nvSpPr>
          <p:cNvPr id="2" name="TextBox 1">
            <a:extLst>
              <a:ext uri="{FF2B5EF4-FFF2-40B4-BE49-F238E27FC236}">
                <a16:creationId xmlns:a16="http://schemas.microsoft.com/office/drawing/2014/main" id="{2B884C7D-C043-BE43-BE7B-B397A3539613}"/>
              </a:ext>
            </a:extLst>
          </p:cNvPr>
          <p:cNvSpPr txBox="1"/>
          <p:nvPr/>
        </p:nvSpPr>
        <p:spPr>
          <a:xfrm>
            <a:off x="9608715" y="156270"/>
            <a:ext cx="2684487" cy="3970318"/>
          </a:xfrm>
          <a:prstGeom prst="rect">
            <a:avLst/>
          </a:prstGeom>
          <a:noFill/>
        </p:spPr>
        <p:txBody>
          <a:bodyPr wrap="square" rtlCol="0">
            <a:spAutoFit/>
          </a:bodyPr>
          <a:lstStyle/>
          <a:p>
            <a:r>
              <a:rPr lang="en-US" dirty="0"/>
              <a:t>Be aware of your vulnerabilities.</a:t>
            </a:r>
          </a:p>
          <a:p>
            <a:r>
              <a:rPr lang="en-US" dirty="0"/>
              <a:t>around each dimension. </a:t>
            </a:r>
          </a:p>
          <a:p>
            <a:r>
              <a:rPr lang="en-US" dirty="0"/>
              <a:t>You are an amazing human who</a:t>
            </a:r>
          </a:p>
          <a:p>
            <a:r>
              <a:rPr lang="en-US" dirty="0"/>
              <a:t>Has the ability to adapt so when triggered be aware and ground yourself. </a:t>
            </a:r>
          </a:p>
          <a:p>
            <a:endParaRPr lang="en-US" dirty="0"/>
          </a:p>
          <a:p>
            <a:r>
              <a:rPr lang="en-US" dirty="0"/>
              <a:t>How do we protect our vulnerabilities what stances do we use?</a:t>
            </a:r>
          </a:p>
          <a:p>
            <a:endParaRPr lang="en-US" dirty="0"/>
          </a:p>
          <a:p>
            <a:endParaRPr lang="en-US" dirty="0"/>
          </a:p>
        </p:txBody>
      </p:sp>
      <p:sp>
        <p:nvSpPr>
          <p:cNvPr id="3" name="TextBox 2">
            <a:extLst>
              <a:ext uri="{FF2B5EF4-FFF2-40B4-BE49-F238E27FC236}">
                <a16:creationId xmlns:a16="http://schemas.microsoft.com/office/drawing/2014/main" id="{B30CEB45-ADBF-0A40-AFAC-DF91C04F36C7}"/>
              </a:ext>
            </a:extLst>
          </p:cNvPr>
          <p:cNvSpPr txBox="1"/>
          <p:nvPr/>
        </p:nvSpPr>
        <p:spPr>
          <a:xfrm>
            <a:off x="165081" y="4199320"/>
            <a:ext cx="2489592" cy="369332"/>
          </a:xfrm>
          <a:prstGeom prst="rect">
            <a:avLst/>
          </a:prstGeom>
          <a:noFill/>
        </p:spPr>
        <p:txBody>
          <a:bodyPr wrap="none" rtlCol="0">
            <a:spAutoFit/>
          </a:bodyPr>
          <a:lstStyle/>
          <a:p>
            <a:r>
              <a:rPr lang="en-US" dirty="0"/>
              <a:t>Fear is not a bad thing.  </a:t>
            </a:r>
          </a:p>
        </p:txBody>
      </p:sp>
      <p:sp>
        <p:nvSpPr>
          <p:cNvPr id="4" name="TextBox 3">
            <a:extLst>
              <a:ext uri="{FF2B5EF4-FFF2-40B4-BE49-F238E27FC236}">
                <a16:creationId xmlns:a16="http://schemas.microsoft.com/office/drawing/2014/main" id="{DA1AB7E3-2DE3-B440-BB87-B5B21C70DD4E}"/>
              </a:ext>
            </a:extLst>
          </p:cNvPr>
          <p:cNvSpPr txBox="1"/>
          <p:nvPr/>
        </p:nvSpPr>
        <p:spPr>
          <a:xfrm>
            <a:off x="242010" y="6368956"/>
            <a:ext cx="2530629" cy="369332"/>
          </a:xfrm>
          <a:prstGeom prst="rect">
            <a:avLst/>
          </a:prstGeom>
          <a:noFill/>
        </p:spPr>
        <p:txBody>
          <a:bodyPr wrap="none" rtlCol="0">
            <a:spAutoFit/>
          </a:bodyPr>
          <a:lstStyle/>
          <a:p>
            <a:r>
              <a:rPr lang="en-US" dirty="0"/>
              <a:t>Rules about commenting</a:t>
            </a:r>
          </a:p>
        </p:txBody>
      </p:sp>
      <p:sp>
        <p:nvSpPr>
          <p:cNvPr id="9" name="Footer Placeholder 8">
            <a:extLst>
              <a:ext uri="{FF2B5EF4-FFF2-40B4-BE49-F238E27FC236}">
                <a16:creationId xmlns:a16="http://schemas.microsoft.com/office/drawing/2014/main" id="{F314EA7B-3970-2241-A407-B1C17819DF0D}"/>
              </a:ext>
            </a:extLst>
          </p:cNvPr>
          <p:cNvSpPr>
            <a:spLocks noGrp="1"/>
          </p:cNvSpPr>
          <p:nvPr>
            <p:ph type="ftr" sz="quarter" idx="11"/>
          </p:nvPr>
        </p:nvSpPr>
        <p:spPr/>
        <p:txBody>
          <a:bodyPr/>
          <a:lstStyle/>
          <a:p>
            <a:r>
              <a:rPr lang="en-US"/>
              <a:t>sbuckbee1@mac.com</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25C92EE8-F793-B34E-BEB5-4C08CB0204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52990" y="2948412"/>
            <a:ext cx="1973319" cy="1412961"/>
          </a:xfrm>
          <a:prstGeom prst="rect">
            <a:avLst/>
          </a:prstGeom>
        </p:spPr>
      </p:pic>
      <p:sp>
        <p:nvSpPr>
          <p:cNvPr id="40" name="TextBox 39">
            <a:extLst>
              <a:ext uri="{FF2B5EF4-FFF2-40B4-BE49-F238E27FC236}">
                <a16:creationId xmlns:a16="http://schemas.microsoft.com/office/drawing/2014/main" id="{5FA3B27E-7766-9744-92D7-D57244EC2A14}"/>
              </a:ext>
            </a:extLst>
          </p:cNvPr>
          <p:cNvSpPr txBox="1"/>
          <p:nvPr/>
        </p:nvSpPr>
        <p:spPr>
          <a:xfrm>
            <a:off x="77244" y="5148989"/>
            <a:ext cx="4377949" cy="276999"/>
          </a:xfrm>
          <a:prstGeom prst="rect">
            <a:avLst/>
          </a:prstGeom>
          <a:solidFill>
            <a:schemeClr val="bg1"/>
          </a:solidFill>
        </p:spPr>
        <p:txBody>
          <a:bodyPr wrap="square">
            <a:spAutoFit/>
          </a:bodyPr>
          <a:lstStyle/>
          <a:p>
            <a:r>
              <a:rPr lang="en-US" sz="1200" dirty="0">
                <a:effectLst/>
                <a:latin typeface="Helvetica Neue" panose="02000503000000020004" pitchFamily="2" charset="0"/>
              </a:rPr>
              <a:t>The desire to move back to the old Status Quo is normal </a:t>
            </a:r>
          </a:p>
        </p:txBody>
      </p:sp>
      <p:sp>
        <p:nvSpPr>
          <p:cNvPr id="90" name="Oval 89">
            <a:extLst>
              <a:ext uri="{FF2B5EF4-FFF2-40B4-BE49-F238E27FC236}">
                <a16:creationId xmlns:a16="http://schemas.microsoft.com/office/drawing/2014/main" id="{74FC9425-9615-D04B-9C00-82DDCF2E1743}"/>
              </a:ext>
            </a:extLst>
          </p:cNvPr>
          <p:cNvSpPr/>
          <p:nvPr/>
        </p:nvSpPr>
        <p:spPr>
          <a:xfrm>
            <a:off x="3594696" y="5922590"/>
            <a:ext cx="860497" cy="82353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a:extLst>
              <a:ext uri="{FF2B5EF4-FFF2-40B4-BE49-F238E27FC236}">
                <a16:creationId xmlns:a16="http://schemas.microsoft.com/office/drawing/2014/main" id="{0221C05F-DDCC-8E46-B438-2A9BE5C26795}"/>
              </a:ext>
            </a:extLst>
          </p:cNvPr>
          <p:cNvSpPr/>
          <p:nvPr/>
        </p:nvSpPr>
        <p:spPr>
          <a:xfrm>
            <a:off x="4173175" y="5172947"/>
            <a:ext cx="860497" cy="82353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41707A81-B986-414C-8B58-8813EDB482E1}"/>
              </a:ext>
            </a:extLst>
          </p:cNvPr>
          <p:cNvPicPr>
            <a:picLocks noChangeAspect="1"/>
          </p:cNvPicPr>
          <p:nvPr/>
        </p:nvPicPr>
        <p:blipFill>
          <a:blip r:embed="rId4"/>
          <a:stretch>
            <a:fillRect/>
          </a:stretch>
        </p:blipFill>
        <p:spPr>
          <a:xfrm>
            <a:off x="4829261" y="714319"/>
            <a:ext cx="3334036" cy="2184400"/>
          </a:xfrm>
          <a:prstGeom prst="rect">
            <a:avLst/>
          </a:prstGeom>
        </p:spPr>
      </p:pic>
      <p:pic>
        <p:nvPicPr>
          <p:cNvPr id="14" name="Picture 13">
            <a:extLst>
              <a:ext uri="{FF2B5EF4-FFF2-40B4-BE49-F238E27FC236}">
                <a16:creationId xmlns:a16="http://schemas.microsoft.com/office/drawing/2014/main" id="{6BFE0BC3-F780-354C-A62F-74DF20EA8DE7}"/>
              </a:ext>
            </a:extLst>
          </p:cNvPr>
          <p:cNvPicPr>
            <a:picLocks noChangeAspect="1"/>
          </p:cNvPicPr>
          <p:nvPr/>
        </p:nvPicPr>
        <p:blipFill>
          <a:blip r:embed="rId5"/>
          <a:stretch>
            <a:fillRect/>
          </a:stretch>
        </p:blipFill>
        <p:spPr>
          <a:xfrm>
            <a:off x="8815077" y="335083"/>
            <a:ext cx="2664647" cy="2613329"/>
          </a:xfrm>
          <a:prstGeom prst="rect">
            <a:avLst/>
          </a:prstGeom>
        </p:spPr>
      </p:pic>
      <p:sp>
        <p:nvSpPr>
          <p:cNvPr id="4" name="TextBox 3">
            <a:extLst>
              <a:ext uri="{FF2B5EF4-FFF2-40B4-BE49-F238E27FC236}">
                <a16:creationId xmlns:a16="http://schemas.microsoft.com/office/drawing/2014/main" id="{7A27EEF2-CCB0-944C-BD25-E431AF257718}"/>
              </a:ext>
            </a:extLst>
          </p:cNvPr>
          <p:cNvSpPr txBox="1"/>
          <p:nvPr/>
        </p:nvSpPr>
        <p:spPr>
          <a:xfrm>
            <a:off x="5502829" y="1677406"/>
            <a:ext cx="1986916" cy="338554"/>
          </a:xfrm>
          <a:prstGeom prst="rect">
            <a:avLst/>
          </a:prstGeom>
          <a:solidFill>
            <a:schemeClr val="bg1"/>
          </a:solidFill>
        </p:spPr>
        <p:txBody>
          <a:bodyPr wrap="square">
            <a:spAutoFit/>
          </a:bodyPr>
          <a:lstStyle/>
          <a:p>
            <a:r>
              <a:rPr lang="en-US" altLang="ja-JP" sz="1600" b="0" i="0" u="none" strike="noStrike" dirty="0">
                <a:solidFill>
                  <a:srgbClr val="000000"/>
                </a:solidFill>
                <a:effectLst/>
                <a:latin typeface="方正粗黑宋简体" panose="02000000000000000000" pitchFamily="2" charset="-122"/>
                <a:ea typeface="方正粗黑宋简体" panose="02000000000000000000" pitchFamily="2" charset="-122"/>
              </a:rPr>
              <a:t>Foreign Element</a:t>
            </a:r>
            <a:endParaRPr lang="en-US" sz="1600" dirty="0">
              <a:latin typeface="方正粗黑宋简体" panose="02000000000000000000" pitchFamily="2" charset="-122"/>
              <a:ea typeface="方正粗黑宋简体" panose="02000000000000000000" pitchFamily="2" charset="-122"/>
            </a:endParaRPr>
          </a:p>
        </p:txBody>
      </p:sp>
      <p:sp>
        <p:nvSpPr>
          <p:cNvPr id="5" name="TextBox 4">
            <a:extLst>
              <a:ext uri="{FF2B5EF4-FFF2-40B4-BE49-F238E27FC236}">
                <a16:creationId xmlns:a16="http://schemas.microsoft.com/office/drawing/2014/main" id="{C7CD2F0B-3C74-C441-B346-CB43E2B64BFE}"/>
              </a:ext>
            </a:extLst>
          </p:cNvPr>
          <p:cNvSpPr txBox="1"/>
          <p:nvPr/>
        </p:nvSpPr>
        <p:spPr>
          <a:xfrm>
            <a:off x="9814560" y="1525006"/>
            <a:ext cx="787395" cy="338554"/>
          </a:xfrm>
          <a:prstGeom prst="rect">
            <a:avLst/>
          </a:prstGeom>
          <a:solidFill>
            <a:schemeClr val="bg1"/>
          </a:solidFill>
        </p:spPr>
        <p:txBody>
          <a:bodyPr wrap="none" rtlCol="0">
            <a:spAutoFit/>
          </a:bodyPr>
          <a:lstStyle/>
          <a:p>
            <a:r>
              <a:rPr lang="en-US" altLang="ja-JP" sz="1600" dirty="0">
                <a:latin typeface="方正粗黑宋简体" panose="02000000000000000000" pitchFamily="2" charset="-122"/>
                <a:ea typeface="方正粗黑宋简体" panose="02000000000000000000" pitchFamily="2" charset="-122"/>
              </a:rPr>
              <a:t>Chaos</a:t>
            </a:r>
            <a:endParaRPr lang="en-US" sz="1600" dirty="0">
              <a:latin typeface="方正粗黑宋简体" panose="02000000000000000000" pitchFamily="2" charset="-122"/>
              <a:ea typeface="方正粗黑宋简体" panose="02000000000000000000" pitchFamily="2" charset="-122"/>
            </a:endParaRPr>
          </a:p>
        </p:txBody>
      </p:sp>
      <p:sp>
        <p:nvSpPr>
          <p:cNvPr id="6" name="TextBox 5">
            <a:extLst>
              <a:ext uri="{FF2B5EF4-FFF2-40B4-BE49-F238E27FC236}">
                <a16:creationId xmlns:a16="http://schemas.microsoft.com/office/drawing/2014/main" id="{234D20EB-AD81-8F4B-86F1-71A5E4A4DB27}"/>
              </a:ext>
            </a:extLst>
          </p:cNvPr>
          <p:cNvSpPr txBox="1"/>
          <p:nvPr/>
        </p:nvSpPr>
        <p:spPr>
          <a:xfrm>
            <a:off x="4818514" y="3580066"/>
            <a:ext cx="1592623" cy="400110"/>
          </a:xfrm>
          <a:prstGeom prst="rect">
            <a:avLst/>
          </a:prstGeom>
          <a:noFill/>
        </p:spPr>
        <p:txBody>
          <a:bodyPr wrap="square" rtlCol="0">
            <a:spAutoFit/>
          </a:bodyPr>
          <a:lstStyle/>
          <a:p>
            <a:r>
              <a:rPr lang="en-US" altLang="ja-JP" sz="2000" dirty="0">
                <a:latin typeface="方正粗黑宋简体" panose="02000000000000000000" pitchFamily="2" charset="-122"/>
                <a:ea typeface="方正粗黑宋简体" panose="02000000000000000000" pitchFamily="2" charset="-122"/>
              </a:rPr>
              <a:t>CHOICE</a:t>
            </a:r>
            <a:endParaRPr lang="en-US" sz="2000" dirty="0">
              <a:latin typeface="方正粗黑宋简体" panose="02000000000000000000" pitchFamily="2" charset="-122"/>
              <a:ea typeface="方正粗黑宋简体" panose="02000000000000000000" pitchFamily="2" charset="-122"/>
            </a:endParaRPr>
          </a:p>
        </p:txBody>
      </p:sp>
      <p:sp>
        <p:nvSpPr>
          <p:cNvPr id="9" name="TextBox 8">
            <a:extLst>
              <a:ext uri="{FF2B5EF4-FFF2-40B4-BE49-F238E27FC236}">
                <a16:creationId xmlns:a16="http://schemas.microsoft.com/office/drawing/2014/main" id="{ACF87B9E-FB5B-9B4C-A160-D5FF6BDC86BC}"/>
              </a:ext>
            </a:extLst>
          </p:cNvPr>
          <p:cNvSpPr txBox="1"/>
          <p:nvPr/>
        </p:nvSpPr>
        <p:spPr>
          <a:xfrm>
            <a:off x="3657735" y="6181152"/>
            <a:ext cx="735992" cy="307777"/>
          </a:xfrm>
          <a:prstGeom prst="rect">
            <a:avLst/>
          </a:prstGeom>
          <a:noFill/>
        </p:spPr>
        <p:txBody>
          <a:bodyPr wrap="square" rtlCol="0">
            <a:spAutoFit/>
          </a:bodyPr>
          <a:lstStyle/>
          <a:p>
            <a:r>
              <a:rPr lang="ja-JP" altLang="en-US" sz="1400" b="1"/>
              <a:t> 练习</a:t>
            </a:r>
            <a:endParaRPr lang="en-US" sz="1400" b="1" dirty="0"/>
          </a:p>
        </p:txBody>
      </p:sp>
      <p:sp>
        <p:nvSpPr>
          <p:cNvPr id="11" name="TextBox 10">
            <a:extLst>
              <a:ext uri="{FF2B5EF4-FFF2-40B4-BE49-F238E27FC236}">
                <a16:creationId xmlns:a16="http://schemas.microsoft.com/office/drawing/2014/main" id="{A8F215AA-2E4F-EE44-A7FA-C202A0F5A9F3}"/>
              </a:ext>
            </a:extLst>
          </p:cNvPr>
          <p:cNvSpPr txBox="1"/>
          <p:nvPr/>
        </p:nvSpPr>
        <p:spPr>
          <a:xfrm>
            <a:off x="5070633" y="5357614"/>
            <a:ext cx="1041504" cy="276999"/>
          </a:xfrm>
          <a:prstGeom prst="rect">
            <a:avLst/>
          </a:prstGeom>
          <a:noFill/>
        </p:spPr>
        <p:txBody>
          <a:bodyPr wrap="none" rtlCol="0">
            <a:spAutoFit/>
          </a:bodyPr>
          <a:lstStyle/>
          <a:p>
            <a:r>
              <a:rPr lang="en-US" sz="1200" dirty="0"/>
              <a:t>New Learning</a:t>
            </a:r>
          </a:p>
        </p:txBody>
      </p:sp>
      <p:sp>
        <p:nvSpPr>
          <p:cNvPr id="13" name="Triangle 12">
            <a:extLst>
              <a:ext uri="{FF2B5EF4-FFF2-40B4-BE49-F238E27FC236}">
                <a16:creationId xmlns:a16="http://schemas.microsoft.com/office/drawing/2014/main" id="{91CB6E24-0437-5141-B484-54A0A6054E92}"/>
              </a:ext>
            </a:extLst>
          </p:cNvPr>
          <p:cNvSpPr/>
          <p:nvPr/>
        </p:nvSpPr>
        <p:spPr>
          <a:xfrm>
            <a:off x="2090392" y="2546830"/>
            <a:ext cx="1011156" cy="75998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4AEAF22-94E2-964C-943D-7278C00DBA93}"/>
              </a:ext>
            </a:extLst>
          </p:cNvPr>
          <p:cNvSpPr txBox="1"/>
          <p:nvPr/>
        </p:nvSpPr>
        <p:spPr>
          <a:xfrm>
            <a:off x="1794206" y="70379"/>
            <a:ext cx="1868681" cy="369332"/>
          </a:xfrm>
          <a:prstGeom prst="rect">
            <a:avLst/>
          </a:prstGeom>
          <a:noFill/>
        </p:spPr>
        <p:txBody>
          <a:bodyPr wrap="square">
            <a:spAutoFit/>
          </a:bodyPr>
          <a:lstStyle/>
          <a:p>
            <a:r>
              <a:rPr lang="ja-JP" altLang="en-US" b="0" i="0" u="none" strike="noStrike">
                <a:solidFill>
                  <a:srgbClr val="000000"/>
                </a:solidFill>
                <a:effectLst/>
                <a:latin typeface="DengXian" panose="02010600030101010101" pitchFamily="2" charset="-122"/>
                <a:ea typeface="DengXian" panose="02010600030101010101" pitchFamily="2" charset="-122"/>
              </a:rPr>
              <a:t> </a:t>
            </a:r>
            <a:r>
              <a:rPr lang="en-US" altLang="ja-JP" sz="1600" b="0" i="0" u="none" strike="noStrike" dirty="0">
                <a:solidFill>
                  <a:srgbClr val="000000"/>
                </a:solidFill>
                <a:effectLst/>
                <a:latin typeface="方正粗黑宋简体" panose="02000000000000000000" pitchFamily="2" charset="-122"/>
                <a:ea typeface="方正粗黑宋简体" panose="02000000000000000000" pitchFamily="2" charset="-122"/>
              </a:rPr>
              <a:t>Status Quo</a:t>
            </a:r>
            <a:endParaRPr lang="en-US" sz="1600" dirty="0">
              <a:latin typeface="方正粗黑宋简体" panose="02000000000000000000" pitchFamily="2" charset="-122"/>
              <a:ea typeface="方正粗黑宋简体" panose="02000000000000000000" pitchFamily="2" charset="-122"/>
            </a:endParaRPr>
          </a:p>
        </p:txBody>
      </p:sp>
      <p:sp>
        <p:nvSpPr>
          <p:cNvPr id="21" name="TextBox 20">
            <a:extLst>
              <a:ext uri="{FF2B5EF4-FFF2-40B4-BE49-F238E27FC236}">
                <a16:creationId xmlns:a16="http://schemas.microsoft.com/office/drawing/2014/main" id="{F6A65234-2BEB-1845-B699-751C43A631E2}"/>
              </a:ext>
            </a:extLst>
          </p:cNvPr>
          <p:cNvSpPr txBox="1"/>
          <p:nvPr/>
        </p:nvSpPr>
        <p:spPr>
          <a:xfrm>
            <a:off x="9484571" y="5188802"/>
            <a:ext cx="2359319" cy="369332"/>
          </a:xfrm>
          <a:prstGeom prst="rect">
            <a:avLst/>
          </a:prstGeom>
          <a:noFill/>
        </p:spPr>
        <p:txBody>
          <a:bodyPr wrap="square">
            <a:spAutoFit/>
          </a:bodyPr>
          <a:lstStyle/>
          <a:p>
            <a:r>
              <a:rPr lang="en-US" altLang="ja-JP" b="1" i="0" u="none" strike="noStrike" dirty="0">
                <a:solidFill>
                  <a:srgbClr val="000000"/>
                </a:solidFill>
                <a:effectLst/>
                <a:latin typeface="DengXian" panose="02010600030101010101" pitchFamily="2" charset="-122"/>
                <a:ea typeface="DengXian" panose="02010600030101010101" pitchFamily="2" charset="-122"/>
              </a:rPr>
              <a:t>New Status Quo</a:t>
            </a:r>
            <a:endParaRPr lang="en-US" sz="2400" b="1" dirty="0">
              <a:latin typeface="方正粗黑宋简体" panose="02000000000000000000" pitchFamily="2" charset="-122"/>
              <a:ea typeface="方正粗黑宋简体" panose="02000000000000000000" pitchFamily="2" charset="-122"/>
            </a:endParaRPr>
          </a:p>
        </p:txBody>
      </p:sp>
      <p:cxnSp>
        <p:nvCxnSpPr>
          <p:cNvPr id="23" name="Curved Connector 22">
            <a:extLst>
              <a:ext uri="{FF2B5EF4-FFF2-40B4-BE49-F238E27FC236}">
                <a16:creationId xmlns:a16="http://schemas.microsoft.com/office/drawing/2014/main" id="{338C23FF-F79B-2F4D-B575-8471D44A1871}"/>
              </a:ext>
            </a:extLst>
          </p:cNvPr>
          <p:cNvCxnSpPr>
            <a:cxnSpLocks/>
          </p:cNvCxnSpPr>
          <p:nvPr/>
        </p:nvCxnSpPr>
        <p:spPr>
          <a:xfrm rot="10800000">
            <a:off x="3744106" y="1999553"/>
            <a:ext cx="1127140" cy="12700"/>
          </a:xfrm>
          <a:prstGeom prst="curvedConnector3">
            <a:avLst>
              <a:gd name="adj1" fmla="val 5000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5" name="Curved Connector 24">
            <a:extLst>
              <a:ext uri="{FF2B5EF4-FFF2-40B4-BE49-F238E27FC236}">
                <a16:creationId xmlns:a16="http://schemas.microsoft.com/office/drawing/2014/main" id="{7B3CA9A9-D1F5-4349-847D-BECCF4F0DC7F}"/>
              </a:ext>
            </a:extLst>
          </p:cNvPr>
          <p:cNvCxnSpPr/>
          <p:nvPr/>
        </p:nvCxnSpPr>
        <p:spPr>
          <a:xfrm>
            <a:off x="7579360" y="2062480"/>
            <a:ext cx="1471261" cy="12700"/>
          </a:xfrm>
          <a:prstGeom prst="curvedConnector3">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45D49E24-94B4-9142-8555-8F9CFE102ADA}"/>
              </a:ext>
            </a:extLst>
          </p:cNvPr>
          <p:cNvCxnSpPr/>
          <p:nvPr/>
        </p:nvCxnSpPr>
        <p:spPr>
          <a:xfrm rot="10800000" flipV="1">
            <a:off x="6442448" y="2621279"/>
            <a:ext cx="3077472" cy="1338001"/>
          </a:xfrm>
          <a:prstGeom prst="curvedConnector3">
            <a:avLst>
              <a:gd name="adj1" fmla="val 2790"/>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9B3F11F-5CC9-394D-B48F-12643804616D}"/>
              </a:ext>
            </a:extLst>
          </p:cNvPr>
          <p:cNvCxnSpPr>
            <a:cxnSpLocks/>
          </p:cNvCxnSpPr>
          <p:nvPr/>
        </p:nvCxnSpPr>
        <p:spPr>
          <a:xfrm flipV="1">
            <a:off x="6442448" y="2479040"/>
            <a:ext cx="2691392" cy="1197408"/>
          </a:xfrm>
          <a:prstGeom prst="curvedConnector3">
            <a:avLst>
              <a:gd name="adj1" fmla="val 50000"/>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5742EBC-8466-9841-B56D-6394F042F702}"/>
              </a:ext>
            </a:extLst>
          </p:cNvPr>
          <p:cNvCxnSpPr/>
          <p:nvPr/>
        </p:nvCxnSpPr>
        <p:spPr>
          <a:xfrm>
            <a:off x="2883249" y="3328406"/>
            <a:ext cx="0" cy="1681166"/>
          </a:xfrm>
          <a:prstGeom prst="line">
            <a:avLst/>
          </a:prstGeom>
          <a:ln w="63500" cap="sq">
            <a:head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C9A9D08-AC4F-4B49-8B4D-265AB215B8B0}"/>
              </a:ext>
            </a:extLst>
          </p:cNvPr>
          <p:cNvCxnSpPr>
            <a:cxnSpLocks/>
          </p:cNvCxnSpPr>
          <p:nvPr/>
        </p:nvCxnSpPr>
        <p:spPr>
          <a:xfrm flipH="1">
            <a:off x="2860414" y="5031160"/>
            <a:ext cx="1565066"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88" name="Triangle 87">
            <a:extLst>
              <a:ext uri="{FF2B5EF4-FFF2-40B4-BE49-F238E27FC236}">
                <a16:creationId xmlns:a16="http://schemas.microsoft.com/office/drawing/2014/main" id="{2E80CEA5-918D-7543-8CF4-0D184B2C7B33}"/>
              </a:ext>
            </a:extLst>
          </p:cNvPr>
          <p:cNvSpPr/>
          <p:nvPr/>
        </p:nvSpPr>
        <p:spPr>
          <a:xfrm>
            <a:off x="8202105" y="6196883"/>
            <a:ext cx="860498" cy="61404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1" name="Picture 90">
            <a:extLst>
              <a:ext uri="{FF2B5EF4-FFF2-40B4-BE49-F238E27FC236}">
                <a16:creationId xmlns:a16="http://schemas.microsoft.com/office/drawing/2014/main" id="{D6941F83-3E85-004D-9263-E5AC7591B055}"/>
              </a:ext>
            </a:extLst>
          </p:cNvPr>
          <p:cNvPicPr>
            <a:picLocks noChangeAspect="1"/>
          </p:cNvPicPr>
          <p:nvPr/>
        </p:nvPicPr>
        <p:blipFill>
          <a:blip r:embed="rId4"/>
          <a:stretch>
            <a:fillRect/>
          </a:stretch>
        </p:blipFill>
        <p:spPr>
          <a:xfrm rot="2220496">
            <a:off x="5910105" y="446275"/>
            <a:ext cx="1064683" cy="784003"/>
          </a:xfrm>
          <a:prstGeom prst="rect">
            <a:avLst/>
          </a:prstGeom>
        </p:spPr>
      </p:pic>
      <p:sp>
        <p:nvSpPr>
          <p:cNvPr id="94" name="TextBox 93">
            <a:extLst>
              <a:ext uri="{FF2B5EF4-FFF2-40B4-BE49-F238E27FC236}">
                <a16:creationId xmlns:a16="http://schemas.microsoft.com/office/drawing/2014/main" id="{6CF66C1D-6DE0-9B49-9458-004135C0B352}"/>
              </a:ext>
            </a:extLst>
          </p:cNvPr>
          <p:cNvSpPr txBox="1"/>
          <p:nvPr/>
        </p:nvSpPr>
        <p:spPr>
          <a:xfrm>
            <a:off x="9687779" y="3013783"/>
            <a:ext cx="2180340" cy="461665"/>
          </a:xfrm>
          <a:prstGeom prst="rect">
            <a:avLst/>
          </a:prstGeom>
          <a:noFill/>
        </p:spPr>
        <p:txBody>
          <a:bodyPr wrap="none" rtlCol="0">
            <a:spAutoFit/>
          </a:bodyPr>
          <a:lstStyle/>
          <a:p>
            <a:r>
              <a:rPr lang="en-US" sz="1200" dirty="0"/>
              <a:t>How do we deal with the chaos</a:t>
            </a:r>
          </a:p>
          <a:p>
            <a:r>
              <a:rPr lang="en-US" sz="1200" dirty="0"/>
              <a:t>What coping stance so you use?</a:t>
            </a:r>
          </a:p>
        </p:txBody>
      </p:sp>
      <p:sp>
        <p:nvSpPr>
          <p:cNvPr id="2" name="TextBox 1">
            <a:extLst>
              <a:ext uri="{FF2B5EF4-FFF2-40B4-BE49-F238E27FC236}">
                <a16:creationId xmlns:a16="http://schemas.microsoft.com/office/drawing/2014/main" id="{6CAEFBF2-7693-1A46-94BE-DD71BF6DDB64}"/>
              </a:ext>
            </a:extLst>
          </p:cNvPr>
          <p:cNvSpPr txBox="1"/>
          <p:nvPr/>
        </p:nvSpPr>
        <p:spPr>
          <a:xfrm>
            <a:off x="2675107" y="6162715"/>
            <a:ext cx="718530" cy="276999"/>
          </a:xfrm>
          <a:prstGeom prst="rect">
            <a:avLst/>
          </a:prstGeom>
          <a:noFill/>
        </p:spPr>
        <p:txBody>
          <a:bodyPr wrap="none" rtlCol="0">
            <a:spAutoFit/>
          </a:bodyPr>
          <a:lstStyle/>
          <a:p>
            <a:r>
              <a:rPr lang="en-US" sz="1200" dirty="0"/>
              <a:t>Practice </a:t>
            </a:r>
          </a:p>
        </p:txBody>
      </p:sp>
      <p:sp>
        <p:nvSpPr>
          <p:cNvPr id="29" name="Oval 28">
            <a:extLst>
              <a:ext uri="{FF2B5EF4-FFF2-40B4-BE49-F238E27FC236}">
                <a16:creationId xmlns:a16="http://schemas.microsoft.com/office/drawing/2014/main" id="{C40BB1F0-81D1-4243-8D5A-609BFEEB0036}"/>
              </a:ext>
            </a:extLst>
          </p:cNvPr>
          <p:cNvSpPr/>
          <p:nvPr/>
        </p:nvSpPr>
        <p:spPr>
          <a:xfrm>
            <a:off x="4719619" y="5911613"/>
            <a:ext cx="860497" cy="823538"/>
          </a:xfrm>
          <a:prstGeom prst="ellipse">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C65BDFEF-1B5F-594E-B20F-12120FD937E7}"/>
              </a:ext>
            </a:extLst>
          </p:cNvPr>
          <p:cNvSpPr txBox="1"/>
          <p:nvPr/>
        </p:nvSpPr>
        <p:spPr>
          <a:xfrm>
            <a:off x="4825849" y="6142741"/>
            <a:ext cx="735992" cy="369332"/>
          </a:xfrm>
          <a:prstGeom prst="rect">
            <a:avLst/>
          </a:prstGeom>
          <a:noFill/>
        </p:spPr>
        <p:txBody>
          <a:bodyPr wrap="square">
            <a:spAutoFit/>
          </a:bodyPr>
          <a:lstStyle/>
          <a:p>
            <a:r>
              <a:rPr lang="ja-JP" altLang="en-US" b="1" i="0" u="none" strike="noStrike">
                <a:solidFill>
                  <a:srgbClr val="000000"/>
                </a:solidFill>
                <a:effectLst/>
                <a:latin typeface="SimSun" panose="02010600030101010101" pitchFamily="2" charset="-122"/>
                <a:ea typeface="SimSun" panose="02010600030101010101" pitchFamily="2" charset="-122"/>
              </a:rPr>
              <a:t>整合</a:t>
            </a:r>
            <a:endParaRPr lang="en-US" b="1" dirty="0"/>
          </a:p>
        </p:txBody>
      </p:sp>
      <p:sp>
        <p:nvSpPr>
          <p:cNvPr id="3" name="TextBox 2">
            <a:extLst>
              <a:ext uri="{FF2B5EF4-FFF2-40B4-BE49-F238E27FC236}">
                <a16:creationId xmlns:a16="http://schemas.microsoft.com/office/drawing/2014/main" id="{4EFC7D77-6198-A041-A376-93210851FFA7}"/>
              </a:ext>
            </a:extLst>
          </p:cNvPr>
          <p:cNvSpPr txBox="1"/>
          <p:nvPr/>
        </p:nvSpPr>
        <p:spPr>
          <a:xfrm>
            <a:off x="5558145" y="6119597"/>
            <a:ext cx="1136830" cy="369332"/>
          </a:xfrm>
          <a:prstGeom prst="rect">
            <a:avLst/>
          </a:prstGeom>
          <a:noFill/>
        </p:spPr>
        <p:txBody>
          <a:bodyPr wrap="square" rtlCol="0">
            <a:spAutoFit/>
          </a:bodyPr>
          <a:lstStyle/>
          <a:p>
            <a:r>
              <a:rPr lang="en-US" sz="1200" dirty="0"/>
              <a:t>integration</a:t>
            </a:r>
            <a:r>
              <a:rPr lang="en-US" dirty="0"/>
              <a:t> </a:t>
            </a:r>
          </a:p>
        </p:txBody>
      </p:sp>
      <p:sp>
        <p:nvSpPr>
          <p:cNvPr id="7" name="TextBox 6">
            <a:extLst>
              <a:ext uri="{FF2B5EF4-FFF2-40B4-BE49-F238E27FC236}">
                <a16:creationId xmlns:a16="http://schemas.microsoft.com/office/drawing/2014/main" id="{BDA1CBB2-7746-5541-84D6-642D51904C1F}"/>
              </a:ext>
            </a:extLst>
          </p:cNvPr>
          <p:cNvSpPr txBox="1"/>
          <p:nvPr/>
        </p:nvSpPr>
        <p:spPr>
          <a:xfrm>
            <a:off x="4149341" y="5412076"/>
            <a:ext cx="902811" cy="307777"/>
          </a:xfrm>
          <a:prstGeom prst="rect">
            <a:avLst/>
          </a:prstGeom>
          <a:noFill/>
        </p:spPr>
        <p:txBody>
          <a:bodyPr wrap="none" rtlCol="0">
            <a:spAutoFit/>
          </a:bodyPr>
          <a:lstStyle/>
          <a:p>
            <a:r>
              <a:rPr lang="ja-JP" altLang="en-US" sz="1400" b="1"/>
              <a:t>新的学习</a:t>
            </a:r>
            <a:endParaRPr lang="ja-JP" altLang="en-US" sz="1400"/>
          </a:p>
        </p:txBody>
      </p:sp>
      <p:cxnSp>
        <p:nvCxnSpPr>
          <p:cNvPr id="12" name="Straight Connector 11">
            <a:extLst>
              <a:ext uri="{FF2B5EF4-FFF2-40B4-BE49-F238E27FC236}">
                <a16:creationId xmlns:a16="http://schemas.microsoft.com/office/drawing/2014/main" id="{D1E6C1DB-DC60-E848-91FC-74222A276BAB}"/>
              </a:ext>
            </a:extLst>
          </p:cNvPr>
          <p:cNvCxnSpPr>
            <a:cxnSpLocks/>
          </p:cNvCxnSpPr>
          <p:nvPr/>
        </p:nvCxnSpPr>
        <p:spPr>
          <a:xfrm>
            <a:off x="5033672" y="4003199"/>
            <a:ext cx="63728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5979D86-8E9C-6748-8DBE-F55EC8982E9D}"/>
              </a:ext>
            </a:extLst>
          </p:cNvPr>
          <p:cNvSpPr txBox="1"/>
          <p:nvPr/>
        </p:nvSpPr>
        <p:spPr>
          <a:xfrm>
            <a:off x="4286666" y="4469172"/>
            <a:ext cx="2247090" cy="307777"/>
          </a:xfrm>
          <a:prstGeom prst="rect">
            <a:avLst/>
          </a:prstGeom>
          <a:noFill/>
        </p:spPr>
        <p:txBody>
          <a:bodyPr wrap="none" rtlCol="0">
            <a:spAutoFit/>
          </a:bodyPr>
          <a:lstStyle/>
          <a:p>
            <a:r>
              <a:rPr lang="en-US" altLang="ja-JP" sz="1400" b="1" dirty="0">
                <a:latin typeface="微软雅黑" panose="020B0503020204020204" pitchFamily="34" charset="-122"/>
                <a:ea typeface="微软雅黑" panose="020B0503020204020204" pitchFamily="34" charset="-122"/>
              </a:rPr>
              <a:t>All choices involve loss</a:t>
            </a:r>
            <a:endParaRPr lang="ja-JP" altLang="en-US" sz="1400" b="1">
              <a:latin typeface="微软雅黑" panose="020B0503020204020204" pitchFamily="34" charset="-122"/>
              <a:ea typeface="微软雅黑" panose="020B0503020204020204" pitchFamily="34" charset="-122"/>
            </a:endParaRPr>
          </a:p>
        </p:txBody>
      </p:sp>
      <p:sp>
        <p:nvSpPr>
          <p:cNvPr id="38" name="TextBox 37">
            <a:extLst>
              <a:ext uri="{FF2B5EF4-FFF2-40B4-BE49-F238E27FC236}">
                <a16:creationId xmlns:a16="http://schemas.microsoft.com/office/drawing/2014/main" id="{CCC4D28C-72B1-014D-91DF-E4E2BE2C1ED7}"/>
              </a:ext>
            </a:extLst>
          </p:cNvPr>
          <p:cNvSpPr txBox="1"/>
          <p:nvPr/>
        </p:nvSpPr>
        <p:spPr>
          <a:xfrm>
            <a:off x="1590620" y="4044440"/>
            <a:ext cx="1223771" cy="892552"/>
          </a:xfrm>
          <a:prstGeom prst="rect">
            <a:avLst/>
          </a:prstGeom>
          <a:noFill/>
        </p:spPr>
        <p:txBody>
          <a:bodyPr wrap="square">
            <a:spAutoFit/>
          </a:bodyPr>
          <a:lstStyle/>
          <a:p>
            <a:r>
              <a:rPr lang="en-US" sz="1200" dirty="0">
                <a:effectLst/>
                <a:latin typeface="Helvetica Neue" panose="02000503000000020004" pitchFamily="2" charset="0"/>
              </a:rPr>
              <a:t>Too Hard  </a:t>
            </a:r>
            <a:r>
              <a:rPr lang="en-US" sz="1400" dirty="0">
                <a:effectLst/>
                <a:latin typeface="Helvetica Neue" panose="02000503000000020004" pitchFamily="2" charset="0"/>
              </a:rPr>
              <a:t>	  </a:t>
            </a:r>
            <a:r>
              <a:rPr lang="en-US" sz="1200" dirty="0">
                <a:effectLst/>
                <a:latin typeface="Helvetica Neue" panose="02000503000000020004" pitchFamily="2" charset="0"/>
              </a:rPr>
              <a:t>Not worth it. </a:t>
            </a:r>
            <a:r>
              <a:rPr lang="en-US" sz="1400" dirty="0">
                <a:effectLst/>
                <a:latin typeface="Helvetica Neue" panose="02000503000000020004" pitchFamily="2" charset="0"/>
              </a:rPr>
              <a:t>	                     </a:t>
            </a:r>
            <a:r>
              <a:rPr lang="en-US" sz="1200" dirty="0">
                <a:effectLst/>
                <a:latin typeface="Helvetica Neue" panose="02000503000000020004" pitchFamily="2" charset="0"/>
              </a:rPr>
              <a:t>Does not feel like me</a:t>
            </a:r>
            <a:endParaRPr lang="ja-JP" altLang="en-US" sz="1400" b="1">
              <a:effectLst/>
              <a:latin typeface="微软雅黑" panose="020B0503020204020204" pitchFamily="34" charset="-122"/>
              <a:ea typeface="微软雅黑" panose="020B0503020204020204" pitchFamily="34" charset="-122"/>
            </a:endParaRPr>
          </a:p>
        </p:txBody>
      </p:sp>
      <p:sp>
        <p:nvSpPr>
          <p:cNvPr id="10" name="8-Point Star 9">
            <a:extLst>
              <a:ext uri="{FF2B5EF4-FFF2-40B4-BE49-F238E27FC236}">
                <a16:creationId xmlns:a16="http://schemas.microsoft.com/office/drawing/2014/main" id="{BDA238BF-A429-0245-A349-945B28283903}"/>
              </a:ext>
            </a:extLst>
          </p:cNvPr>
          <p:cNvSpPr/>
          <p:nvPr/>
        </p:nvSpPr>
        <p:spPr>
          <a:xfrm>
            <a:off x="7970507" y="2747689"/>
            <a:ext cx="1247321" cy="1207884"/>
          </a:xfrm>
          <a:prstGeom prst="star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t>
            </a:r>
          </a:p>
        </p:txBody>
      </p:sp>
      <p:pic>
        <p:nvPicPr>
          <p:cNvPr id="18" name="Picture 17">
            <a:extLst>
              <a:ext uri="{FF2B5EF4-FFF2-40B4-BE49-F238E27FC236}">
                <a16:creationId xmlns:a16="http://schemas.microsoft.com/office/drawing/2014/main" id="{DCF2F162-85A8-874A-A77C-1EB281A45121}"/>
              </a:ext>
            </a:extLst>
          </p:cNvPr>
          <p:cNvPicPr>
            <a:picLocks noChangeAspect="1"/>
          </p:cNvPicPr>
          <p:nvPr/>
        </p:nvPicPr>
        <p:blipFill>
          <a:blip r:embed="rId6"/>
          <a:stretch>
            <a:fillRect/>
          </a:stretch>
        </p:blipFill>
        <p:spPr>
          <a:xfrm>
            <a:off x="1590621" y="464731"/>
            <a:ext cx="2084529" cy="2040043"/>
          </a:xfrm>
          <a:prstGeom prst="rect">
            <a:avLst/>
          </a:prstGeom>
        </p:spPr>
      </p:pic>
      <p:pic>
        <p:nvPicPr>
          <p:cNvPr id="22" name="Picture 21">
            <a:extLst>
              <a:ext uri="{FF2B5EF4-FFF2-40B4-BE49-F238E27FC236}">
                <a16:creationId xmlns:a16="http://schemas.microsoft.com/office/drawing/2014/main" id="{7CDADFED-A43D-3446-A164-499FC06B8835}"/>
              </a:ext>
            </a:extLst>
          </p:cNvPr>
          <p:cNvPicPr>
            <a:picLocks noChangeAspect="1"/>
          </p:cNvPicPr>
          <p:nvPr/>
        </p:nvPicPr>
        <p:blipFill>
          <a:blip r:embed="rId6"/>
          <a:stretch>
            <a:fillRect/>
          </a:stretch>
        </p:blipFill>
        <p:spPr>
          <a:xfrm>
            <a:off x="7769999" y="4424055"/>
            <a:ext cx="1729232" cy="1692328"/>
          </a:xfrm>
          <a:prstGeom prst="rect">
            <a:avLst/>
          </a:prstGeom>
        </p:spPr>
      </p:pic>
      <p:pic>
        <p:nvPicPr>
          <p:cNvPr id="41" name="Picture 40">
            <a:extLst>
              <a:ext uri="{FF2B5EF4-FFF2-40B4-BE49-F238E27FC236}">
                <a16:creationId xmlns:a16="http://schemas.microsoft.com/office/drawing/2014/main" id="{97D8D501-70DD-4F4C-977B-C169EACBA12D}"/>
              </a:ext>
            </a:extLst>
          </p:cNvPr>
          <p:cNvPicPr>
            <a:picLocks noChangeAspect="1"/>
          </p:cNvPicPr>
          <p:nvPr/>
        </p:nvPicPr>
        <p:blipFill>
          <a:blip r:embed="rId4"/>
          <a:stretch>
            <a:fillRect/>
          </a:stretch>
        </p:blipFill>
        <p:spPr>
          <a:xfrm rot="2220496">
            <a:off x="11430479" y="4523233"/>
            <a:ext cx="1064683" cy="784003"/>
          </a:xfrm>
          <a:prstGeom prst="rect">
            <a:avLst/>
          </a:prstGeom>
        </p:spPr>
      </p:pic>
      <p:sp>
        <p:nvSpPr>
          <p:cNvPr id="43" name="TextBox 42">
            <a:extLst>
              <a:ext uri="{FF2B5EF4-FFF2-40B4-BE49-F238E27FC236}">
                <a16:creationId xmlns:a16="http://schemas.microsoft.com/office/drawing/2014/main" id="{D05A9648-CEF5-6B4B-8384-A72DB71FA82B}"/>
              </a:ext>
            </a:extLst>
          </p:cNvPr>
          <p:cNvSpPr txBox="1"/>
          <p:nvPr/>
        </p:nvSpPr>
        <p:spPr>
          <a:xfrm rot="10800000">
            <a:off x="4757101" y="4069062"/>
            <a:ext cx="1234963" cy="400110"/>
          </a:xfrm>
          <a:prstGeom prst="rect">
            <a:avLst/>
          </a:prstGeom>
          <a:noFill/>
        </p:spPr>
        <p:txBody>
          <a:bodyPr wrap="square">
            <a:spAutoFit/>
          </a:bodyPr>
          <a:lstStyle/>
          <a:p>
            <a:r>
              <a:rPr lang="en-US" altLang="ja-JP" sz="2000" dirty="0">
                <a:latin typeface="方正粗黑宋简体" panose="02000000000000000000" pitchFamily="2" charset="-122"/>
                <a:ea typeface="方正粗黑宋简体" panose="02000000000000000000" pitchFamily="2" charset="-122"/>
              </a:rPr>
              <a:t>CHOICE</a:t>
            </a:r>
            <a:endParaRPr lang="en-US" sz="2000" dirty="0">
              <a:latin typeface="方正粗黑宋简体" panose="02000000000000000000" pitchFamily="2" charset="-122"/>
              <a:ea typeface="方正粗黑宋简体" panose="02000000000000000000" pitchFamily="2" charset="-122"/>
            </a:endParaRPr>
          </a:p>
        </p:txBody>
      </p:sp>
      <p:pic>
        <p:nvPicPr>
          <p:cNvPr id="26" name="Picture 25">
            <a:extLst>
              <a:ext uri="{FF2B5EF4-FFF2-40B4-BE49-F238E27FC236}">
                <a16:creationId xmlns:a16="http://schemas.microsoft.com/office/drawing/2014/main" id="{DD28EBC3-B187-4E40-A0F3-209BCB254380}"/>
              </a:ext>
            </a:extLst>
          </p:cNvPr>
          <p:cNvPicPr>
            <a:picLocks noChangeAspect="1"/>
          </p:cNvPicPr>
          <p:nvPr/>
        </p:nvPicPr>
        <p:blipFill>
          <a:blip r:embed="rId7"/>
          <a:stretch>
            <a:fillRect/>
          </a:stretch>
        </p:blipFill>
        <p:spPr>
          <a:xfrm>
            <a:off x="11556384" y="943673"/>
            <a:ext cx="311735" cy="702880"/>
          </a:xfrm>
          <a:prstGeom prst="rect">
            <a:avLst/>
          </a:prstGeom>
        </p:spPr>
      </p:pic>
      <p:pic>
        <p:nvPicPr>
          <p:cNvPr id="31" name="Picture 30" descr="A picture containing diagram&#10;&#10;Description automatically generated">
            <a:extLst>
              <a:ext uri="{FF2B5EF4-FFF2-40B4-BE49-F238E27FC236}">
                <a16:creationId xmlns:a16="http://schemas.microsoft.com/office/drawing/2014/main" id="{85920D03-9197-7D4B-AC51-CDEDF0FE17CA}"/>
              </a:ext>
            </a:extLst>
          </p:cNvPr>
          <p:cNvPicPr>
            <a:picLocks noChangeAspect="1"/>
          </p:cNvPicPr>
          <p:nvPr/>
        </p:nvPicPr>
        <p:blipFill>
          <a:blip r:embed="rId8"/>
          <a:stretch>
            <a:fillRect/>
          </a:stretch>
        </p:blipFill>
        <p:spPr>
          <a:xfrm>
            <a:off x="11569136" y="3475448"/>
            <a:ext cx="579152" cy="797903"/>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BE980969-F87D-BD4C-819A-3F75E2344657}"/>
              </a:ext>
            </a:extLst>
          </p:cNvPr>
          <p:cNvPicPr>
            <a:picLocks noChangeAspect="1"/>
          </p:cNvPicPr>
          <p:nvPr/>
        </p:nvPicPr>
        <p:blipFill>
          <a:blip r:embed="rId9"/>
          <a:stretch>
            <a:fillRect/>
          </a:stretch>
        </p:blipFill>
        <p:spPr>
          <a:xfrm>
            <a:off x="10521774" y="2232168"/>
            <a:ext cx="525623" cy="783282"/>
          </a:xfrm>
          <a:prstGeom prst="rect">
            <a:avLst/>
          </a:prstGeom>
        </p:spPr>
      </p:pic>
      <p:pic>
        <p:nvPicPr>
          <p:cNvPr id="35" name="Picture 34" descr="Shape&#10;&#10;Description automatically generated with medium confidence">
            <a:extLst>
              <a:ext uri="{FF2B5EF4-FFF2-40B4-BE49-F238E27FC236}">
                <a16:creationId xmlns:a16="http://schemas.microsoft.com/office/drawing/2014/main" id="{E11B8CD2-A608-6A47-9B8A-66042988FED7}"/>
              </a:ext>
            </a:extLst>
          </p:cNvPr>
          <p:cNvPicPr>
            <a:picLocks noChangeAspect="1"/>
          </p:cNvPicPr>
          <p:nvPr/>
        </p:nvPicPr>
        <p:blipFill>
          <a:blip r:embed="rId10"/>
          <a:stretch>
            <a:fillRect/>
          </a:stretch>
        </p:blipFill>
        <p:spPr>
          <a:xfrm>
            <a:off x="11445606" y="2380995"/>
            <a:ext cx="551332" cy="646146"/>
          </a:xfrm>
          <a:prstGeom prst="rect">
            <a:avLst/>
          </a:prstGeom>
        </p:spPr>
      </p:pic>
      <p:pic>
        <p:nvPicPr>
          <p:cNvPr id="37" name="Picture 36" descr="Diagram&#10;&#10;Description automatically generated">
            <a:extLst>
              <a:ext uri="{FF2B5EF4-FFF2-40B4-BE49-F238E27FC236}">
                <a16:creationId xmlns:a16="http://schemas.microsoft.com/office/drawing/2014/main" id="{5C7298A2-2F3E-A24E-8821-EADA7EA42E16}"/>
              </a:ext>
            </a:extLst>
          </p:cNvPr>
          <p:cNvPicPr>
            <a:picLocks noChangeAspect="1"/>
          </p:cNvPicPr>
          <p:nvPr/>
        </p:nvPicPr>
        <p:blipFill>
          <a:blip r:embed="rId11"/>
          <a:stretch>
            <a:fillRect/>
          </a:stretch>
        </p:blipFill>
        <p:spPr>
          <a:xfrm>
            <a:off x="11265703" y="1756008"/>
            <a:ext cx="697117" cy="638344"/>
          </a:xfrm>
          <a:prstGeom prst="rect">
            <a:avLst/>
          </a:prstGeom>
        </p:spPr>
      </p:pic>
      <p:sp>
        <p:nvSpPr>
          <p:cNvPr id="19" name="Heart 18">
            <a:extLst>
              <a:ext uri="{FF2B5EF4-FFF2-40B4-BE49-F238E27FC236}">
                <a16:creationId xmlns:a16="http://schemas.microsoft.com/office/drawing/2014/main" id="{F2C48629-1158-984B-904C-CDF46F969037}"/>
              </a:ext>
            </a:extLst>
          </p:cNvPr>
          <p:cNvSpPr/>
          <p:nvPr/>
        </p:nvSpPr>
        <p:spPr>
          <a:xfrm>
            <a:off x="3675151" y="335083"/>
            <a:ext cx="729504" cy="644682"/>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descr="A picture containing sculpture, building, person, dark&#10;&#10;Description automatically generated">
            <a:extLst>
              <a:ext uri="{FF2B5EF4-FFF2-40B4-BE49-F238E27FC236}">
                <a16:creationId xmlns:a16="http://schemas.microsoft.com/office/drawing/2014/main" id="{B82850B4-3CE6-6E41-A269-887C2FE7EF20}"/>
              </a:ext>
            </a:extLst>
          </p:cNvPr>
          <p:cNvPicPr>
            <a:picLocks noChangeAspect="1"/>
          </p:cNvPicPr>
          <p:nvPr/>
        </p:nvPicPr>
        <p:blipFill>
          <a:blip r:embed="rId12"/>
          <a:stretch>
            <a:fillRect/>
          </a:stretch>
        </p:blipFill>
        <p:spPr>
          <a:xfrm flipH="1">
            <a:off x="3975913" y="994866"/>
            <a:ext cx="736500" cy="1304491"/>
          </a:xfrm>
          <a:prstGeom prst="rect">
            <a:avLst/>
          </a:prstGeom>
        </p:spPr>
      </p:pic>
      <p:pic>
        <p:nvPicPr>
          <p:cNvPr id="39" name="Picture 38" descr="A baby in a pink outfit&#10;&#10;Description automatically generated with medium confidence">
            <a:extLst>
              <a:ext uri="{FF2B5EF4-FFF2-40B4-BE49-F238E27FC236}">
                <a16:creationId xmlns:a16="http://schemas.microsoft.com/office/drawing/2014/main" id="{EBA28954-2338-B84D-AC30-EC8F09204923}"/>
              </a:ext>
            </a:extLst>
          </p:cNvPr>
          <p:cNvPicPr>
            <a:picLocks noChangeAspect="1"/>
          </p:cNvPicPr>
          <p:nvPr/>
        </p:nvPicPr>
        <p:blipFill>
          <a:blip r:embed="rId13"/>
          <a:stretch>
            <a:fillRect/>
          </a:stretch>
        </p:blipFill>
        <p:spPr>
          <a:xfrm rot="18739749">
            <a:off x="4701577" y="540481"/>
            <a:ext cx="530175" cy="717010"/>
          </a:xfrm>
          <a:prstGeom prst="rect">
            <a:avLst/>
          </a:prstGeom>
        </p:spPr>
      </p:pic>
      <p:pic>
        <p:nvPicPr>
          <p:cNvPr id="49" name="Picture 48" descr="A stuffed animal on a black background&#10;&#10;Description automatically generated with low confidence">
            <a:extLst>
              <a:ext uri="{FF2B5EF4-FFF2-40B4-BE49-F238E27FC236}">
                <a16:creationId xmlns:a16="http://schemas.microsoft.com/office/drawing/2014/main" id="{4FAEE242-0F51-4746-9892-177F72C30868}"/>
              </a:ext>
            </a:extLst>
          </p:cNvPr>
          <p:cNvPicPr>
            <a:picLocks noChangeAspect="1"/>
          </p:cNvPicPr>
          <p:nvPr/>
        </p:nvPicPr>
        <p:blipFill>
          <a:blip r:embed="rId14"/>
          <a:stretch>
            <a:fillRect/>
          </a:stretch>
        </p:blipFill>
        <p:spPr>
          <a:xfrm rot="18083684">
            <a:off x="3451394" y="2116349"/>
            <a:ext cx="980800" cy="1176960"/>
          </a:xfrm>
          <a:prstGeom prst="rect">
            <a:avLst/>
          </a:prstGeom>
        </p:spPr>
      </p:pic>
      <p:sp>
        <p:nvSpPr>
          <p:cNvPr id="15" name="Footer Placeholder 14">
            <a:extLst>
              <a:ext uri="{FF2B5EF4-FFF2-40B4-BE49-F238E27FC236}">
                <a16:creationId xmlns:a16="http://schemas.microsoft.com/office/drawing/2014/main" id="{4640AA0D-09A6-F843-B6A6-0662D6D04745}"/>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288697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500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8" presetClass="emph" presetSubtype="0" repeatCount="3000" fill="hold" grpId="0" nodeType="clickEffect">
                                  <p:stCondLst>
                                    <p:cond delay="0"/>
                                  </p:stCondLst>
                                  <p:childTnLst>
                                    <p:animRot by="21600000">
                                      <p:cBhvr>
                                        <p:cTn id="27" dur="5000" fill="hold"/>
                                        <p:tgtEl>
                                          <p:spTgt spid="5"/>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8" presetClass="emph" presetSubtype="0" repeatCount="10000" fill="hold" grpId="0" nodeType="clickEffect">
                                  <p:stCondLst>
                                    <p:cond delay="0"/>
                                  </p:stCondLst>
                                  <p:childTnLst>
                                    <p:animRot by="21600000">
                                      <p:cBhvr>
                                        <p:cTn id="31" dur="2000" fill="hold"/>
                                        <p:tgtEl>
                                          <p:spTgt spid="10"/>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8" presetClass="emph" presetSubtype="0" repeatCount="indefinite" fill="hold" nodeType="clickEffect">
                                  <p:stCondLst>
                                    <p:cond delay="0"/>
                                  </p:stCondLst>
                                  <p:childTnLst>
                                    <p:animRot by="21600000">
                                      <p:cBhvr>
                                        <p:cTn id="39" dur="2000" fill="hold"/>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0"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Rectangle 34">
            <a:extLst>
              <a:ext uri="{FF2B5EF4-FFF2-40B4-BE49-F238E27FC236}">
                <a16:creationId xmlns:a16="http://schemas.microsoft.com/office/drawing/2014/main" id="{4676BFEE-E63A-42A3-87D5-FD65694B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indoor&#10;&#10;Description automatically generated">
            <a:extLst>
              <a:ext uri="{FF2B5EF4-FFF2-40B4-BE49-F238E27FC236}">
                <a16:creationId xmlns:a16="http://schemas.microsoft.com/office/drawing/2014/main" id="{0B883428-3EAD-5147-941C-516B0B2D6B2F}"/>
              </a:ext>
            </a:extLst>
          </p:cNvPr>
          <p:cNvPicPr>
            <a:picLocks noChangeAspect="1"/>
          </p:cNvPicPr>
          <p:nvPr/>
        </p:nvPicPr>
        <p:blipFill rotWithShape="1">
          <a:blip r:embed="rId2"/>
          <a:srcRect t="9511" r="-1" b="-1"/>
          <a:stretch/>
        </p:blipFill>
        <p:spPr>
          <a:xfrm rot="5400000">
            <a:off x="-1101852" y="1101851"/>
            <a:ext cx="6858000" cy="4654296"/>
          </a:xfrm>
          <a:prstGeom prst="rect">
            <a:avLst/>
          </a:prstGeom>
        </p:spPr>
      </p:pic>
      <p:pic>
        <p:nvPicPr>
          <p:cNvPr id="11" name="Picture 10" descr="A group of people sitting at a table with flowers&#10;&#10;Description automatically generated with low confidence">
            <a:extLst>
              <a:ext uri="{FF2B5EF4-FFF2-40B4-BE49-F238E27FC236}">
                <a16:creationId xmlns:a16="http://schemas.microsoft.com/office/drawing/2014/main" id="{83F11FD3-06E7-5E46-8AD5-6C6FFF7ACFA9}"/>
              </a:ext>
            </a:extLst>
          </p:cNvPr>
          <p:cNvPicPr>
            <a:picLocks noChangeAspect="1"/>
          </p:cNvPicPr>
          <p:nvPr/>
        </p:nvPicPr>
        <p:blipFill rotWithShape="1">
          <a:blip r:embed="rId3"/>
          <a:srcRect t="5936" r="-1" b="18965"/>
          <a:stretch/>
        </p:blipFill>
        <p:spPr>
          <a:xfrm>
            <a:off x="4774005" y="10"/>
            <a:ext cx="7417994" cy="4526265"/>
          </a:xfrm>
          <a:prstGeom prst="rect">
            <a:avLst/>
          </a:prstGeom>
        </p:spPr>
      </p:pic>
      <p:pic>
        <p:nvPicPr>
          <p:cNvPr id="19" name="Picture 18" descr="A picture containing person&#10;&#10;Description automatically generated">
            <a:extLst>
              <a:ext uri="{FF2B5EF4-FFF2-40B4-BE49-F238E27FC236}">
                <a16:creationId xmlns:a16="http://schemas.microsoft.com/office/drawing/2014/main" id="{84898EB4-F3F6-1A44-B454-F6F326342988}"/>
              </a:ext>
            </a:extLst>
          </p:cNvPr>
          <p:cNvPicPr>
            <a:picLocks noChangeAspect="1"/>
          </p:cNvPicPr>
          <p:nvPr/>
        </p:nvPicPr>
        <p:blipFill rotWithShape="1">
          <a:blip r:embed="rId4"/>
          <a:srcRect r="-2" b="30157"/>
          <a:stretch/>
        </p:blipFill>
        <p:spPr>
          <a:xfrm>
            <a:off x="4774005" y="4629736"/>
            <a:ext cx="2392858" cy="2228264"/>
          </a:xfrm>
          <a:prstGeom prst="rect">
            <a:avLst/>
          </a:prstGeom>
        </p:spPr>
      </p:pic>
      <p:pic>
        <p:nvPicPr>
          <p:cNvPr id="7" name="Picture 6" descr="A picture containing indoor&#10;&#10;Description automatically generated">
            <a:extLst>
              <a:ext uri="{FF2B5EF4-FFF2-40B4-BE49-F238E27FC236}">
                <a16:creationId xmlns:a16="http://schemas.microsoft.com/office/drawing/2014/main" id="{84F908A0-F19E-E04A-85CC-FBA779659708}"/>
              </a:ext>
            </a:extLst>
          </p:cNvPr>
          <p:cNvPicPr>
            <a:picLocks noChangeAspect="1"/>
          </p:cNvPicPr>
          <p:nvPr/>
        </p:nvPicPr>
        <p:blipFill rotWithShape="1">
          <a:blip r:embed="rId5"/>
          <a:srcRect r="30630" b="1"/>
          <a:stretch/>
        </p:blipFill>
        <p:spPr>
          <a:xfrm rot="5400000">
            <a:off x="7360743" y="4539315"/>
            <a:ext cx="2228264" cy="2409107"/>
          </a:xfrm>
          <a:prstGeom prst="rect">
            <a:avLst/>
          </a:prstGeom>
        </p:spPr>
      </p:pic>
      <p:pic>
        <p:nvPicPr>
          <p:cNvPr id="9" name="Picture 8" descr="A picture containing indoor, wall&#10;&#10;Description automatically generated">
            <a:extLst>
              <a:ext uri="{FF2B5EF4-FFF2-40B4-BE49-F238E27FC236}">
                <a16:creationId xmlns:a16="http://schemas.microsoft.com/office/drawing/2014/main" id="{074F8FD7-F2F0-D743-895F-030BB11D445C}"/>
              </a:ext>
            </a:extLst>
          </p:cNvPr>
          <p:cNvPicPr>
            <a:picLocks noChangeAspect="1"/>
          </p:cNvPicPr>
          <p:nvPr/>
        </p:nvPicPr>
        <p:blipFill rotWithShape="1">
          <a:blip r:embed="rId6"/>
          <a:srcRect l="4202" r="26415" b="4"/>
          <a:stretch/>
        </p:blipFill>
        <p:spPr>
          <a:xfrm rot="5400000">
            <a:off x="9873585" y="4539593"/>
            <a:ext cx="2228265" cy="2408549"/>
          </a:xfrm>
          <a:prstGeom prst="rect">
            <a:avLst/>
          </a:prstGeom>
        </p:spPr>
      </p:pic>
      <p:sp>
        <p:nvSpPr>
          <p:cNvPr id="2" name="Footer Placeholder 1">
            <a:extLst>
              <a:ext uri="{FF2B5EF4-FFF2-40B4-BE49-F238E27FC236}">
                <a16:creationId xmlns:a16="http://schemas.microsoft.com/office/drawing/2014/main" id="{794076C4-1C58-5248-BD1C-C2B226021187}"/>
              </a:ext>
            </a:extLst>
          </p:cNvPr>
          <p:cNvSpPr>
            <a:spLocks noGrp="1"/>
          </p:cNvSpPr>
          <p:nvPr>
            <p:ph type="ftr" sz="quarter" idx="11"/>
          </p:nvPr>
        </p:nvSpPr>
        <p:spPr/>
        <p:txBody>
          <a:bodyPr/>
          <a:lstStyle/>
          <a:p>
            <a:r>
              <a:rPr lang="en-US"/>
              <a:t>sbuckbee1@mac.com</a:t>
            </a:r>
            <a:endParaRPr lang="en-US" dirty="0"/>
          </a:p>
        </p:txBody>
      </p:sp>
    </p:spTree>
    <p:extLst>
      <p:ext uri="{BB962C8B-B14F-4D97-AF65-F5344CB8AC3E}">
        <p14:creationId xmlns:p14="http://schemas.microsoft.com/office/powerpoint/2010/main" val="2746675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indoor&#10;&#10;Description automatically generated">
            <a:extLst>
              <a:ext uri="{FF2B5EF4-FFF2-40B4-BE49-F238E27FC236}">
                <a16:creationId xmlns:a16="http://schemas.microsoft.com/office/drawing/2014/main" id="{F97C69C8-6BB6-5647-9BD4-257D8D9E4BEC}"/>
              </a:ext>
            </a:extLst>
          </p:cNvPr>
          <p:cNvPicPr>
            <a:picLocks noChangeAspect="1"/>
          </p:cNvPicPr>
          <p:nvPr/>
        </p:nvPicPr>
        <p:blipFill rotWithShape="1">
          <a:blip r:embed="rId2"/>
          <a:srcRect l="8463" r="13899" b="-3"/>
          <a:stretch/>
        </p:blipFill>
        <p:spPr>
          <a:xfrm>
            <a:off x="192528" y="171716"/>
            <a:ext cx="3793268" cy="6514565"/>
          </a:xfrm>
          <a:prstGeom prst="rect">
            <a:avLst/>
          </a:prstGeom>
        </p:spPr>
      </p:pic>
      <p:pic>
        <p:nvPicPr>
          <p:cNvPr id="12" name="Picture 11" descr="A picture containing plant, bouquet, fresh, vegetable&#10;&#10;Description automatically generated">
            <a:extLst>
              <a:ext uri="{FF2B5EF4-FFF2-40B4-BE49-F238E27FC236}">
                <a16:creationId xmlns:a16="http://schemas.microsoft.com/office/drawing/2014/main" id="{9858D29D-5EB3-AD4A-9A39-5B93ABFD1C36}"/>
              </a:ext>
            </a:extLst>
          </p:cNvPr>
          <p:cNvPicPr>
            <a:picLocks noChangeAspect="1"/>
          </p:cNvPicPr>
          <p:nvPr/>
        </p:nvPicPr>
        <p:blipFill rotWithShape="1">
          <a:blip r:embed="rId3"/>
          <a:srcRect l="27994" r="27993" b="-1"/>
          <a:stretch/>
        </p:blipFill>
        <p:spPr>
          <a:xfrm>
            <a:off x="4184538" y="171716"/>
            <a:ext cx="3822924" cy="6514565"/>
          </a:xfrm>
          <a:prstGeom prst="rect">
            <a:avLst/>
          </a:prstGeom>
        </p:spPr>
      </p:pic>
      <p:pic>
        <p:nvPicPr>
          <p:cNvPr id="6" name="Picture 5" descr="A vase with a plant painted on it&#10;&#10;Description automatically generated with low confidence">
            <a:extLst>
              <a:ext uri="{FF2B5EF4-FFF2-40B4-BE49-F238E27FC236}">
                <a16:creationId xmlns:a16="http://schemas.microsoft.com/office/drawing/2014/main" id="{8EA64E72-211D-0D41-89F3-FAD45023C7D3}"/>
              </a:ext>
            </a:extLst>
          </p:cNvPr>
          <p:cNvPicPr>
            <a:picLocks noChangeAspect="1"/>
          </p:cNvPicPr>
          <p:nvPr/>
        </p:nvPicPr>
        <p:blipFill rotWithShape="1">
          <a:blip r:embed="rId4"/>
          <a:srcRect l="13727" r="8517" b="-3"/>
          <a:stretch/>
        </p:blipFill>
        <p:spPr>
          <a:xfrm>
            <a:off x="8188032" y="171716"/>
            <a:ext cx="3799007" cy="6514565"/>
          </a:xfrm>
          <a:prstGeom prst="rect">
            <a:avLst/>
          </a:prstGeom>
        </p:spPr>
      </p:pic>
    </p:spTree>
    <p:extLst>
      <p:ext uri="{BB962C8B-B14F-4D97-AF65-F5344CB8AC3E}">
        <p14:creationId xmlns:p14="http://schemas.microsoft.com/office/powerpoint/2010/main" val="691960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1452</TotalTime>
  <Words>2240</Words>
  <Application>Microsoft Macintosh PowerPoint</Application>
  <PresentationFormat>Widescreen</PresentationFormat>
  <Paragraphs>224</Paragraphs>
  <Slides>19</Slides>
  <Notes>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19</vt:i4>
      </vt:variant>
    </vt:vector>
  </HeadingPairs>
  <TitlesOfParts>
    <vt:vector size="36" baseType="lpstr">
      <vt:lpstr>DengXian</vt:lpstr>
      <vt:lpstr>微软雅黑</vt:lpstr>
      <vt:lpstr>Microsoft YaHei UI</vt:lpstr>
      <vt:lpstr>Microsoft YaHei UI Light</vt:lpstr>
      <vt:lpstr>SimSun</vt:lpstr>
      <vt:lpstr>Arial</vt:lpstr>
      <vt:lpstr>Arial-BoldMS</vt:lpstr>
      <vt:lpstr>ArialMS</vt:lpstr>
      <vt:lpstr>Calibri</vt:lpstr>
      <vt:lpstr>Calibri Light</vt:lpstr>
      <vt:lpstr>Gill Sans</vt:lpstr>
      <vt:lpstr>Helvetica</vt:lpstr>
      <vt:lpstr>Helvetica Neue</vt:lpstr>
      <vt:lpstr>Optima</vt:lpstr>
      <vt:lpstr>Papyrus</vt:lpstr>
      <vt:lpstr>方正粗黑宋简体</vt:lpstr>
      <vt:lpstr>Office Theme</vt:lpstr>
      <vt:lpstr>Self care, the Process of Change and the Mandala  Stephen Buckbee </vt:lpstr>
      <vt:lpstr>The thing that matters most is our ability to love.  Shmuel Ron</vt:lpstr>
      <vt:lpstr>Satir on Change </vt:lpstr>
      <vt:lpstr>PowerPoint Presentation</vt:lpstr>
      <vt:lpstr>Types of Losses</vt:lpstr>
      <vt:lpstr>PowerPoint Presentation</vt:lpstr>
      <vt:lpstr>PowerPoint Presentation</vt:lpstr>
      <vt:lpstr>PowerPoint Presentation</vt:lpstr>
      <vt:lpstr>PowerPoint Presentation</vt:lpstr>
      <vt:lpstr>PowerPoint Presentation</vt:lpstr>
      <vt:lpstr>PowerPoint Presentation</vt:lpstr>
      <vt:lpstr>Normal Reactions Following Trauma and Loss</vt:lpstr>
      <vt:lpstr>Reminders for dealing with your loss.</vt:lpstr>
      <vt:lpstr>PowerPoint Presentation</vt:lpstr>
      <vt:lpstr>PowerPoint Presentation</vt:lpstr>
      <vt:lpstr>PowerPoint Presentation</vt:lpstr>
      <vt:lpstr>   Sin Eaters &amp; healing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Buckbee</dc:creator>
  <cp:lastModifiedBy>Stephen Buckbee</cp:lastModifiedBy>
  <cp:revision>16</cp:revision>
  <dcterms:created xsi:type="dcterms:W3CDTF">2022-03-17T18:04:31Z</dcterms:created>
  <dcterms:modified xsi:type="dcterms:W3CDTF">2022-03-30T16:42:12Z</dcterms:modified>
</cp:coreProperties>
</file>